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05" r:id="rId2"/>
    <p:sldId id="382" r:id="rId3"/>
    <p:sldId id="259" r:id="rId4"/>
    <p:sldId id="260" r:id="rId5"/>
    <p:sldId id="399" r:id="rId6"/>
    <p:sldId id="385" r:id="rId7"/>
    <p:sldId id="386" r:id="rId8"/>
    <p:sldId id="388" r:id="rId9"/>
    <p:sldId id="401" r:id="rId10"/>
    <p:sldId id="390" r:id="rId11"/>
    <p:sldId id="403" r:id="rId12"/>
    <p:sldId id="391" r:id="rId13"/>
    <p:sldId id="402" r:id="rId14"/>
    <p:sldId id="393" r:id="rId15"/>
    <p:sldId id="395" r:id="rId16"/>
    <p:sldId id="404" r:id="rId17"/>
    <p:sldId id="396" r:id="rId18"/>
    <p:sldId id="398" r:id="rId19"/>
    <p:sldId id="381" r:id="rId20"/>
    <p:sldId id="400" r:id="rId21"/>
    <p:sldId id="303"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3"/>
    <a:srgbClr val="FFF3CD"/>
    <a:srgbClr val="D2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CF9F5-675C-4B13-A4AD-57D544C33069}" type="datetimeFigureOut">
              <a:rPr lang="en-US" smtClean="0"/>
              <a:t>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A085D-7841-493B-84E3-49A387EEE0B9}" type="slidenum">
              <a:rPr lang="en-US" smtClean="0"/>
              <a:t>‹#›</a:t>
            </a:fld>
            <a:endParaRPr lang="en-US"/>
          </a:p>
        </p:txBody>
      </p:sp>
    </p:spTree>
    <p:extLst>
      <p:ext uri="{BB962C8B-B14F-4D97-AF65-F5344CB8AC3E}">
        <p14:creationId xmlns:p14="http://schemas.microsoft.com/office/powerpoint/2010/main" val="137391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A085D-7841-493B-84E3-49A387EEE0B9}" type="slidenum">
              <a:rPr lang="en-US" smtClean="0"/>
              <a:t>4</a:t>
            </a:fld>
            <a:endParaRPr lang="en-US"/>
          </a:p>
        </p:txBody>
      </p:sp>
    </p:spTree>
    <p:extLst>
      <p:ext uri="{BB962C8B-B14F-4D97-AF65-F5344CB8AC3E}">
        <p14:creationId xmlns:p14="http://schemas.microsoft.com/office/powerpoint/2010/main" val="254276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E157E-33D8-461B-B23A-CB8C189965EA}" type="slidenum">
              <a:rPr lang="en-US"/>
              <a:pPr/>
              <a:t>21</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Thân Thị Diệp Nga- Bình Dương</a:t>
            </a:r>
            <a:endParaRPr lang="en-GB"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BF6C23-A569-4432-9100-F10040800C18}" type="slidenum">
              <a:rPr lang="en-US" smtClean="0"/>
              <a:pPr eaLnBrk="1" hangingPunct="1"/>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58B583-8542-49E5-8E20-BC861D0C2EB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A23E6-2E94-4190-85A0-B1EF4B285EE6}" type="slidenum">
              <a:rPr lang="en-US" smtClean="0"/>
              <a:t>‹#›</a:t>
            </a:fld>
            <a:endParaRPr lang="en-US"/>
          </a:p>
        </p:txBody>
      </p:sp>
    </p:spTree>
    <p:extLst>
      <p:ext uri="{BB962C8B-B14F-4D97-AF65-F5344CB8AC3E}">
        <p14:creationId xmlns:p14="http://schemas.microsoft.com/office/powerpoint/2010/main" val="234678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8B583-8542-49E5-8E20-BC861D0C2EB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A23E6-2E94-4190-85A0-B1EF4B285EE6}" type="slidenum">
              <a:rPr lang="en-US" smtClean="0"/>
              <a:t>‹#›</a:t>
            </a:fld>
            <a:endParaRPr lang="en-US"/>
          </a:p>
        </p:txBody>
      </p:sp>
    </p:spTree>
    <p:extLst>
      <p:ext uri="{BB962C8B-B14F-4D97-AF65-F5344CB8AC3E}">
        <p14:creationId xmlns:p14="http://schemas.microsoft.com/office/powerpoint/2010/main" val="35871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8B583-8542-49E5-8E20-BC861D0C2EB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A23E6-2E94-4190-85A0-B1EF4B285EE6}" type="slidenum">
              <a:rPr lang="en-US" smtClean="0"/>
              <a:t>‹#›</a:t>
            </a:fld>
            <a:endParaRPr lang="en-US"/>
          </a:p>
        </p:txBody>
      </p:sp>
    </p:spTree>
    <p:extLst>
      <p:ext uri="{BB962C8B-B14F-4D97-AF65-F5344CB8AC3E}">
        <p14:creationId xmlns:p14="http://schemas.microsoft.com/office/powerpoint/2010/main" val="48286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8B583-8542-49E5-8E20-BC861D0C2EB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A23E6-2E94-4190-85A0-B1EF4B285EE6}" type="slidenum">
              <a:rPr lang="en-US" smtClean="0"/>
              <a:t>‹#›</a:t>
            </a:fld>
            <a:endParaRPr lang="en-US"/>
          </a:p>
        </p:txBody>
      </p:sp>
    </p:spTree>
    <p:extLst>
      <p:ext uri="{BB962C8B-B14F-4D97-AF65-F5344CB8AC3E}">
        <p14:creationId xmlns:p14="http://schemas.microsoft.com/office/powerpoint/2010/main" val="172078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8B583-8542-49E5-8E20-BC861D0C2EB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A23E6-2E94-4190-85A0-B1EF4B285EE6}" type="slidenum">
              <a:rPr lang="en-US" smtClean="0"/>
              <a:t>‹#›</a:t>
            </a:fld>
            <a:endParaRPr lang="en-US"/>
          </a:p>
        </p:txBody>
      </p:sp>
    </p:spTree>
    <p:extLst>
      <p:ext uri="{BB962C8B-B14F-4D97-AF65-F5344CB8AC3E}">
        <p14:creationId xmlns:p14="http://schemas.microsoft.com/office/powerpoint/2010/main" val="42690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58B583-8542-49E5-8E20-BC861D0C2EB3}"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A23E6-2E94-4190-85A0-B1EF4B285EE6}" type="slidenum">
              <a:rPr lang="en-US" smtClean="0"/>
              <a:t>‹#›</a:t>
            </a:fld>
            <a:endParaRPr lang="en-US"/>
          </a:p>
        </p:txBody>
      </p:sp>
    </p:spTree>
    <p:extLst>
      <p:ext uri="{BB962C8B-B14F-4D97-AF65-F5344CB8AC3E}">
        <p14:creationId xmlns:p14="http://schemas.microsoft.com/office/powerpoint/2010/main" val="114599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58B583-8542-49E5-8E20-BC861D0C2EB3}"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A23E6-2E94-4190-85A0-B1EF4B285EE6}" type="slidenum">
              <a:rPr lang="en-US" smtClean="0"/>
              <a:t>‹#›</a:t>
            </a:fld>
            <a:endParaRPr lang="en-US"/>
          </a:p>
        </p:txBody>
      </p:sp>
    </p:spTree>
    <p:extLst>
      <p:ext uri="{BB962C8B-B14F-4D97-AF65-F5344CB8AC3E}">
        <p14:creationId xmlns:p14="http://schemas.microsoft.com/office/powerpoint/2010/main" val="411180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58B583-8542-49E5-8E20-BC861D0C2EB3}"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A23E6-2E94-4190-85A0-B1EF4B285EE6}" type="slidenum">
              <a:rPr lang="en-US" smtClean="0"/>
              <a:t>‹#›</a:t>
            </a:fld>
            <a:endParaRPr lang="en-US"/>
          </a:p>
        </p:txBody>
      </p:sp>
    </p:spTree>
    <p:extLst>
      <p:ext uri="{BB962C8B-B14F-4D97-AF65-F5344CB8AC3E}">
        <p14:creationId xmlns:p14="http://schemas.microsoft.com/office/powerpoint/2010/main" val="383803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8B583-8542-49E5-8E20-BC861D0C2EB3}"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A23E6-2E94-4190-85A0-B1EF4B285EE6}" type="slidenum">
              <a:rPr lang="en-US" smtClean="0"/>
              <a:t>‹#›</a:t>
            </a:fld>
            <a:endParaRPr lang="en-US"/>
          </a:p>
        </p:txBody>
      </p:sp>
    </p:spTree>
    <p:extLst>
      <p:ext uri="{BB962C8B-B14F-4D97-AF65-F5344CB8AC3E}">
        <p14:creationId xmlns:p14="http://schemas.microsoft.com/office/powerpoint/2010/main" val="53248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8B583-8542-49E5-8E20-BC861D0C2EB3}"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A23E6-2E94-4190-85A0-B1EF4B285EE6}" type="slidenum">
              <a:rPr lang="en-US" smtClean="0"/>
              <a:t>‹#›</a:t>
            </a:fld>
            <a:endParaRPr lang="en-US"/>
          </a:p>
        </p:txBody>
      </p:sp>
    </p:spTree>
    <p:extLst>
      <p:ext uri="{BB962C8B-B14F-4D97-AF65-F5344CB8AC3E}">
        <p14:creationId xmlns:p14="http://schemas.microsoft.com/office/powerpoint/2010/main" val="289470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8B583-8542-49E5-8E20-BC861D0C2EB3}"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A23E6-2E94-4190-85A0-B1EF4B285EE6}" type="slidenum">
              <a:rPr lang="en-US" smtClean="0"/>
              <a:t>‹#›</a:t>
            </a:fld>
            <a:endParaRPr lang="en-US"/>
          </a:p>
        </p:txBody>
      </p:sp>
    </p:spTree>
    <p:extLst>
      <p:ext uri="{BB962C8B-B14F-4D97-AF65-F5344CB8AC3E}">
        <p14:creationId xmlns:p14="http://schemas.microsoft.com/office/powerpoint/2010/main" val="48051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8B583-8542-49E5-8E20-BC861D0C2EB3}" type="datetimeFigureOut">
              <a:rPr lang="en-US" smtClean="0"/>
              <a:t>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A23E6-2E94-4190-85A0-B1EF4B285EE6}" type="slidenum">
              <a:rPr lang="en-US" smtClean="0"/>
              <a:t>‹#›</a:t>
            </a:fld>
            <a:endParaRPr lang="en-US"/>
          </a:p>
        </p:txBody>
      </p:sp>
    </p:spTree>
    <p:extLst>
      <p:ext uri="{BB962C8B-B14F-4D97-AF65-F5344CB8AC3E}">
        <p14:creationId xmlns:p14="http://schemas.microsoft.com/office/powerpoint/2010/main" val="194199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4.gif"/><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image" Target="../media/image37.wmf"/><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034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00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28600" y="0"/>
            <a:ext cx="8604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00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28600" y="0"/>
            <a:ext cx="86868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00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28600" y="6635750"/>
            <a:ext cx="87566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00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5588000" y="3317875"/>
            <a:ext cx="68580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000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3317875" y="3317875"/>
            <a:ext cx="68580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978110qblx53mn6q"/>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76200"/>
            <a:ext cx="9144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WordArt 9"/>
          <p:cNvSpPr>
            <a:spLocks noChangeArrowheads="1" noChangeShapeType="1" noTextEdit="1"/>
          </p:cNvSpPr>
          <p:nvPr/>
        </p:nvSpPr>
        <p:spPr bwMode="auto">
          <a:xfrm>
            <a:off x="990600" y="1676400"/>
            <a:ext cx="6629400" cy="2109788"/>
          </a:xfrm>
          <a:prstGeom prst="rect">
            <a:avLst/>
          </a:prstGeom>
        </p:spPr>
        <p:txBody>
          <a:bodyPr wrap="none" fromWordArt="1">
            <a:prstTxWarp prst="textWave1">
              <a:avLst>
                <a:gd name="adj1" fmla="val 13005"/>
                <a:gd name="adj2" fmla="val 0"/>
              </a:avLst>
            </a:prstTxWarp>
          </a:bodyPr>
          <a:lstStyle/>
          <a:p>
            <a:pPr algn="ctr"/>
            <a:r>
              <a:rPr lang="vi-VN" sz="3600" kern="1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Chào mừng quý thầy cô giáo về dự giờ thăm lớp </a:t>
            </a:r>
            <a:endParaRPr lang="en-US" sz="3600" kern="1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pic>
        <p:nvPicPr>
          <p:cNvPr id="130058" name="Picture 10" descr="Firewr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4196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9" name="Picture 11" descr="Firewrk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334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0" name="Picture 12" descr="Firewrk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8382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657600"/>
            <a:ext cx="243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4"/>
          <p:cNvSpPr txBox="1">
            <a:spLocks noChangeArrowheads="1"/>
          </p:cNvSpPr>
          <p:nvPr/>
        </p:nvSpPr>
        <p:spPr bwMode="auto">
          <a:xfrm>
            <a:off x="1905000" y="38100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         </a:t>
            </a:r>
            <a:r>
              <a:rPr lang="en-US" sz="4000" b="1">
                <a:solidFill>
                  <a:srgbClr val="0000FF"/>
                </a:solidFill>
                <a:latin typeface="Times New Roman" pitchFamily="18" charset="0"/>
              </a:rPr>
              <a:t>MÔN: SINH </a:t>
            </a:r>
            <a:r>
              <a:rPr lang="en-US" sz="4000" b="1">
                <a:solidFill>
                  <a:srgbClr val="0000FF"/>
                </a:solidFill>
                <a:latin typeface="Times New Roman" pitchFamily="18" charset="0"/>
              </a:rPr>
              <a:t>HỌC </a:t>
            </a:r>
            <a:r>
              <a:rPr lang="en-US" sz="4000" b="1" smtClean="0">
                <a:solidFill>
                  <a:srgbClr val="0000FF"/>
                </a:solidFill>
                <a:latin typeface="Times New Roman" pitchFamily="18" charset="0"/>
              </a:rPr>
              <a:t>7</a:t>
            </a:r>
            <a:endParaRPr lang="en-US" sz="4000" b="1">
              <a:solidFill>
                <a:srgbClr val="0000FF"/>
              </a:solidFill>
              <a:latin typeface="Times New Roman" pitchFamily="18" charset="0"/>
            </a:endParaRPr>
          </a:p>
        </p:txBody>
      </p:sp>
      <p:pic>
        <p:nvPicPr>
          <p:cNvPr id="2063" name="Picture 16" descr="978110qblx53mn6q"/>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029200"/>
            <a:ext cx="83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Box 1"/>
          <p:cNvSpPr txBox="1">
            <a:spLocks noChangeArrowheads="1"/>
          </p:cNvSpPr>
          <p:nvPr/>
        </p:nvSpPr>
        <p:spPr bwMode="auto">
          <a:xfrm>
            <a:off x="2816225" y="454025"/>
            <a:ext cx="457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solidFill>
                  <a:srgbClr val="FF0000"/>
                </a:solidFill>
              </a:rPr>
              <a:t>TRƯỜNG THCS BỒ ĐỀ</a:t>
            </a:r>
          </a:p>
        </p:txBody>
      </p:sp>
      <p:sp>
        <p:nvSpPr>
          <p:cNvPr id="2065" name="TextBox 2"/>
          <p:cNvSpPr txBox="1">
            <a:spLocks noChangeArrowheads="1"/>
          </p:cNvSpPr>
          <p:nvPr/>
        </p:nvSpPr>
        <p:spPr bwMode="auto">
          <a:xfrm>
            <a:off x="2057400" y="52578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rPr>
              <a:t>GV: Nguyễn Mai Thu</a:t>
            </a:r>
          </a:p>
        </p:txBody>
      </p:sp>
    </p:spTree>
    <p:extLst>
      <p:ext uri="{BB962C8B-B14F-4D97-AF65-F5344CB8AC3E}">
        <p14:creationId xmlns:p14="http://schemas.microsoft.com/office/powerpoint/2010/main" val="279930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130058"/>
                                        </p:tgtEl>
                                        <p:attrNameLst>
                                          <p:attrName>style.visibility</p:attrName>
                                        </p:attrNameLst>
                                      </p:cBhvr>
                                      <p:to>
                                        <p:strVal val="visible"/>
                                      </p:to>
                                    </p:set>
                                    <p:anim calcmode="lin" valueType="num">
                                      <p:cBhvr>
                                        <p:cTn id="7" dur="3000" fill="hold"/>
                                        <p:tgtEl>
                                          <p:spTgt spid="130058"/>
                                        </p:tgtEl>
                                        <p:attrNameLst>
                                          <p:attrName>ppt_w</p:attrName>
                                        </p:attrNameLst>
                                      </p:cBhvr>
                                      <p:tavLst>
                                        <p:tav tm="0">
                                          <p:val>
                                            <p:fltVal val="0"/>
                                          </p:val>
                                        </p:tav>
                                        <p:tav tm="100000">
                                          <p:val>
                                            <p:strVal val="#ppt_w"/>
                                          </p:val>
                                        </p:tav>
                                      </p:tavLst>
                                    </p:anim>
                                    <p:anim calcmode="lin" valueType="num">
                                      <p:cBhvr>
                                        <p:cTn id="8" dur="3000" fill="hold"/>
                                        <p:tgtEl>
                                          <p:spTgt spid="130058"/>
                                        </p:tgtEl>
                                        <p:attrNameLst>
                                          <p:attrName>ppt_h</p:attrName>
                                        </p:attrNameLst>
                                      </p:cBhvr>
                                      <p:tavLst>
                                        <p:tav tm="0">
                                          <p:val>
                                            <p:fltVal val="0"/>
                                          </p:val>
                                        </p:tav>
                                        <p:tav tm="100000">
                                          <p:val>
                                            <p:strVal val="#ppt_h"/>
                                          </p:val>
                                        </p:tav>
                                      </p:tavLst>
                                    </p:anim>
                                  </p:childTnLst>
                                </p:cTn>
                              </p:par>
                              <p:par>
                                <p:cTn id="9" presetID="49" presetClass="entr" presetSubtype="0" repeatCount="indefinite" decel="100000" fill="hold" nodeType="withEffect">
                                  <p:stCondLst>
                                    <p:cond delay="500"/>
                                  </p:stCondLst>
                                  <p:childTnLst>
                                    <p:set>
                                      <p:cBhvr>
                                        <p:cTn id="10" dur="1" fill="hold">
                                          <p:stCondLst>
                                            <p:cond delay="0"/>
                                          </p:stCondLst>
                                        </p:cTn>
                                        <p:tgtEl>
                                          <p:spTgt spid="130059"/>
                                        </p:tgtEl>
                                        <p:attrNameLst>
                                          <p:attrName>style.visibility</p:attrName>
                                        </p:attrNameLst>
                                      </p:cBhvr>
                                      <p:to>
                                        <p:strVal val="visible"/>
                                      </p:to>
                                    </p:set>
                                    <p:anim calcmode="lin" valueType="num">
                                      <p:cBhvr>
                                        <p:cTn id="11" dur="3000" fill="hold"/>
                                        <p:tgtEl>
                                          <p:spTgt spid="130059"/>
                                        </p:tgtEl>
                                        <p:attrNameLst>
                                          <p:attrName>ppt_w</p:attrName>
                                        </p:attrNameLst>
                                      </p:cBhvr>
                                      <p:tavLst>
                                        <p:tav tm="0">
                                          <p:val>
                                            <p:fltVal val="0"/>
                                          </p:val>
                                        </p:tav>
                                        <p:tav tm="100000">
                                          <p:val>
                                            <p:strVal val="#ppt_w"/>
                                          </p:val>
                                        </p:tav>
                                      </p:tavLst>
                                    </p:anim>
                                    <p:anim calcmode="lin" valueType="num">
                                      <p:cBhvr>
                                        <p:cTn id="12" dur="3000" fill="hold"/>
                                        <p:tgtEl>
                                          <p:spTgt spid="130059"/>
                                        </p:tgtEl>
                                        <p:attrNameLst>
                                          <p:attrName>ppt_h</p:attrName>
                                        </p:attrNameLst>
                                      </p:cBhvr>
                                      <p:tavLst>
                                        <p:tav tm="0">
                                          <p:val>
                                            <p:fltVal val="0"/>
                                          </p:val>
                                        </p:tav>
                                        <p:tav tm="100000">
                                          <p:val>
                                            <p:strVal val="#ppt_h"/>
                                          </p:val>
                                        </p:tav>
                                      </p:tavLst>
                                    </p:anim>
                                    <p:anim calcmode="lin" valueType="num">
                                      <p:cBhvr>
                                        <p:cTn id="13" dur="3000" fill="hold"/>
                                        <p:tgtEl>
                                          <p:spTgt spid="130059"/>
                                        </p:tgtEl>
                                        <p:attrNameLst>
                                          <p:attrName>style.rotation</p:attrName>
                                        </p:attrNameLst>
                                      </p:cBhvr>
                                      <p:tavLst>
                                        <p:tav tm="0">
                                          <p:val>
                                            <p:fltVal val="360"/>
                                          </p:val>
                                        </p:tav>
                                        <p:tav tm="100000">
                                          <p:val>
                                            <p:fltVal val="0"/>
                                          </p:val>
                                        </p:tav>
                                      </p:tavLst>
                                    </p:anim>
                                    <p:animEffect transition="in" filter="fade">
                                      <p:cBhvr>
                                        <p:cTn id="14" dur="3000"/>
                                        <p:tgtEl>
                                          <p:spTgt spid="130059"/>
                                        </p:tgtEl>
                                      </p:cBhvr>
                                    </p:animEffect>
                                  </p:childTnLst>
                                </p:cTn>
                              </p:par>
                              <p:par>
                                <p:cTn id="15" presetID="23" presetClass="entr" presetSubtype="16" repeatCount="indefinite" fill="hold" nodeType="withEffect">
                                  <p:stCondLst>
                                    <p:cond delay="500"/>
                                  </p:stCondLst>
                                  <p:endCondLst>
                                    <p:cond evt="onNext" delay="0">
                                      <p:tgtEl>
                                        <p:sldTgt/>
                                      </p:tgtEl>
                                    </p:cond>
                                  </p:endCondLst>
                                  <p:childTnLst>
                                    <p:set>
                                      <p:cBhvr>
                                        <p:cTn id="16" dur="1" fill="hold">
                                          <p:stCondLst>
                                            <p:cond delay="0"/>
                                          </p:stCondLst>
                                        </p:cTn>
                                        <p:tgtEl>
                                          <p:spTgt spid="130060"/>
                                        </p:tgtEl>
                                        <p:attrNameLst>
                                          <p:attrName>style.visibility</p:attrName>
                                        </p:attrNameLst>
                                      </p:cBhvr>
                                      <p:to>
                                        <p:strVal val="visible"/>
                                      </p:to>
                                    </p:set>
                                    <p:anim calcmode="lin" valueType="num">
                                      <p:cBhvr>
                                        <p:cTn id="17" dur="3000" fill="hold"/>
                                        <p:tgtEl>
                                          <p:spTgt spid="130060"/>
                                        </p:tgtEl>
                                        <p:attrNameLst>
                                          <p:attrName>ppt_w</p:attrName>
                                        </p:attrNameLst>
                                      </p:cBhvr>
                                      <p:tavLst>
                                        <p:tav tm="0">
                                          <p:val>
                                            <p:fltVal val="0"/>
                                          </p:val>
                                        </p:tav>
                                        <p:tav tm="100000">
                                          <p:val>
                                            <p:strVal val="#ppt_w"/>
                                          </p:val>
                                        </p:tav>
                                      </p:tavLst>
                                    </p:anim>
                                    <p:anim calcmode="lin" valueType="num">
                                      <p:cBhvr>
                                        <p:cTn id="18" dur="3000" fill="hold"/>
                                        <p:tgtEl>
                                          <p:spTgt spid="1300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U TAO TRONG THAN L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139952" y="332656"/>
            <a:ext cx="4716016"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309215" y="586283"/>
            <a:ext cx="1568187"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quản</a:t>
            </a:r>
            <a:endParaRPr lang="en-US" sz="2400" dirty="0">
              <a:latin typeface="Times New Roman" pitchFamily="18" charset="0"/>
              <a:cs typeface="Times New Roman" pitchFamily="18" charset="0"/>
            </a:endParaRPr>
          </a:p>
        </p:txBody>
      </p:sp>
      <p:sp>
        <p:nvSpPr>
          <p:cNvPr id="6" name="TextBox 5"/>
          <p:cNvSpPr txBox="1"/>
          <p:nvPr/>
        </p:nvSpPr>
        <p:spPr>
          <a:xfrm>
            <a:off x="7818200" y="2498255"/>
            <a:ext cx="1224136"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Dạ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dày</a:t>
            </a:r>
            <a:endParaRPr lang="en-US" sz="2400" dirty="0">
              <a:latin typeface="Times New Roman" pitchFamily="18" charset="0"/>
              <a:cs typeface="Times New Roman" pitchFamily="18" charset="0"/>
            </a:endParaRPr>
          </a:p>
        </p:txBody>
      </p:sp>
      <p:sp>
        <p:nvSpPr>
          <p:cNvPr id="7" name="TextBox 6"/>
          <p:cNvSpPr txBox="1"/>
          <p:nvPr/>
        </p:nvSpPr>
        <p:spPr>
          <a:xfrm>
            <a:off x="7341035" y="3737972"/>
            <a:ext cx="1407430"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Ruột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non</a:t>
            </a:r>
            <a:endParaRPr lang="en-US" sz="2400" dirty="0">
              <a:latin typeface="Times New Roman" pitchFamily="18" charset="0"/>
              <a:cs typeface="Times New Roman" pitchFamily="18" charset="0"/>
            </a:endParaRPr>
          </a:p>
        </p:txBody>
      </p:sp>
      <p:sp>
        <p:nvSpPr>
          <p:cNvPr id="8" name="TextBox 7"/>
          <p:cNvSpPr txBox="1"/>
          <p:nvPr/>
        </p:nvSpPr>
        <p:spPr>
          <a:xfrm>
            <a:off x="7468212" y="4776672"/>
            <a:ext cx="1409190"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Ruột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già</a:t>
            </a:r>
            <a:endParaRPr lang="en-US" sz="2400" dirty="0">
              <a:latin typeface="Times New Roman" pitchFamily="18" charset="0"/>
              <a:cs typeface="Times New Roman" pitchFamily="18" charset="0"/>
            </a:endParaRPr>
          </a:p>
        </p:txBody>
      </p:sp>
      <p:sp>
        <p:nvSpPr>
          <p:cNvPr id="9" name="TextBox 8"/>
          <p:cNvSpPr txBox="1"/>
          <p:nvPr/>
        </p:nvSpPr>
        <p:spPr>
          <a:xfrm>
            <a:off x="5382090" y="5932260"/>
            <a:ext cx="990110"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Huyệt</a:t>
            </a:r>
            <a:endParaRPr lang="en-US" sz="2400" dirty="0">
              <a:latin typeface="Times New Roman" pitchFamily="18" charset="0"/>
              <a:cs typeface="Times New Roman" pitchFamily="18" charset="0"/>
            </a:endParaRPr>
          </a:p>
        </p:txBody>
      </p:sp>
      <p:sp>
        <p:nvSpPr>
          <p:cNvPr id="10" name="TextBox 9"/>
          <p:cNvSpPr txBox="1"/>
          <p:nvPr/>
        </p:nvSpPr>
        <p:spPr>
          <a:xfrm>
            <a:off x="6932401" y="620688"/>
            <a:ext cx="216024" cy="461665"/>
          </a:xfrm>
          <a:prstGeom prst="rect">
            <a:avLst/>
          </a:prstGeom>
          <a:noFill/>
        </p:spPr>
        <p:txBody>
          <a:bodyPr wrap="square" rtlCol="0">
            <a:spAutoFit/>
          </a:bodyPr>
          <a:lstStyle/>
          <a:p>
            <a:r>
              <a:rPr lang="en-US" sz="2400" b="1" dirty="0" smtClean="0"/>
              <a:t>1</a:t>
            </a:r>
            <a:endParaRPr lang="en-US" sz="2400" b="1" dirty="0"/>
          </a:p>
        </p:txBody>
      </p:sp>
      <p:sp>
        <p:nvSpPr>
          <p:cNvPr id="11" name="TextBox 10"/>
          <p:cNvSpPr txBox="1"/>
          <p:nvPr/>
        </p:nvSpPr>
        <p:spPr>
          <a:xfrm>
            <a:off x="7107281" y="1234753"/>
            <a:ext cx="561691" cy="461665"/>
          </a:xfrm>
          <a:prstGeom prst="rect">
            <a:avLst/>
          </a:prstGeom>
          <a:noFill/>
        </p:spPr>
        <p:txBody>
          <a:bodyPr wrap="square" rtlCol="0">
            <a:spAutoFit/>
          </a:bodyPr>
          <a:lstStyle/>
          <a:p>
            <a:r>
              <a:rPr lang="en-US" sz="2400" b="1" dirty="0" smtClean="0"/>
              <a:t>11</a:t>
            </a:r>
            <a:endParaRPr lang="en-US" sz="2400" b="1" dirty="0"/>
          </a:p>
        </p:txBody>
      </p:sp>
      <p:sp>
        <p:nvSpPr>
          <p:cNvPr id="12" name="TextBox 11"/>
          <p:cNvSpPr txBox="1"/>
          <p:nvPr/>
        </p:nvSpPr>
        <p:spPr>
          <a:xfrm>
            <a:off x="7518786" y="2036590"/>
            <a:ext cx="654022" cy="461665"/>
          </a:xfrm>
          <a:prstGeom prst="rect">
            <a:avLst/>
          </a:prstGeom>
          <a:noFill/>
        </p:spPr>
        <p:txBody>
          <a:bodyPr wrap="square" rtlCol="0">
            <a:spAutoFit/>
          </a:bodyPr>
          <a:lstStyle/>
          <a:p>
            <a:r>
              <a:rPr lang="en-US" sz="2400" b="1" dirty="0" smtClean="0"/>
              <a:t>10</a:t>
            </a:r>
            <a:endParaRPr lang="en-US" sz="2400" b="1" dirty="0"/>
          </a:p>
        </p:txBody>
      </p:sp>
      <p:sp>
        <p:nvSpPr>
          <p:cNvPr id="13" name="TextBox 12"/>
          <p:cNvSpPr txBox="1"/>
          <p:nvPr/>
        </p:nvSpPr>
        <p:spPr>
          <a:xfrm>
            <a:off x="7416315" y="2498255"/>
            <a:ext cx="283725" cy="461665"/>
          </a:xfrm>
          <a:prstGeom prst="rect">
            <a:avLst/>
          </a:prstGeom>
          <a:noFill/>
        </p:spPr>
        <p:txBody>
          <a:bodyPr wrap="square" rtlCol="0">
            <a:spAutoFit/>
          </a:bodyPr>
          <a:lstStyle/>
          <a:p>
            <a:r>
              <a:rPr lang="en-US" sz="2400" b="1" dirty="0"/>
              <a:t>2</a:t>
            </a:r>
          </a:p>
        </p:txBody>
      </p:sp>
      <p:sp>
        <p:nvSpPr>
          <p:cNvPr id="14" name="TextBox 13"/>
          <p:cNvSpPr txBox="1"/>
          <p:nvPr/>
        </p:nvSpPr>
        <p:spPr>
          <a:xfrm>
            <a:off x="7416315" y="4330834"/>
            <a:ext cx="307387" cy="461665"/>
          </a:xfrm>
          <a:prstGeom prst="rect">
            <a:avLst/>
          </a:prstGeom>
          <a:noFill/>
        </p:spPr>
        <p:txBody>
          <a:bodyPr wrap="square" rtlCol="0">
            <a:spAutoFit/>
          </a:bodyPr>
          <a:lstStyle/>
          <a:p>
            <a:r>
              <a:rPr lang="en-US" sz="2400" b="1" dirty="0" smtClean="0"/>
              <a:t>4</a:t>
            </a:r>
            <a:endParaRPr lang="en-US" sz="2400" b="1" dirty="0"/>
          </a:p>
        </p:txBody>
      </p:sp>
      <p:sp>
        <p:nvSpPr>
          <p:cNvPr id="15" name="TextBox 14"/>
          <p:cNvSpPr txBox="1"/>
          <p:nvPr/>
        </p:nvSpPr>
        <p:spPr>
          <a:xfrm>
            <a:off x="7368598" y="3339912"/>
            <a:ext cx="300375" cy="461665"/>
          </a:xfrm>
          <a:prstGeom prst="rect">
            <a:avLst/>
          </a:prstGeom>
          <a:noFill/>
        </p:spPr>
        <p:txBody>
          <a:bodyPr wrap="square" rtlCol="0">
            <a:spAutoFit/>
          </a:bodyPr>
          <a:lstStyle/>
          <a:p>
            <a:r>
              <a:rPr lang="en-US" sz="2400" b="1" dirty="0"/>
              <a:t>3</a:t>
            </a:r>
          </a:p>
        </p:txBody>
      </p:sp>
      <p:sp>
        <p:nvSpPr>
          <p:cNvPr id="16" name="TextBox 15"/>
          <p:cNvSpPr txBox="1"/>
          <p:nvPr/>
        </p:nvSpPr>
        <p:spPr>
          <a:xfrm>
            <a:off x="7538418" y="3035523"/>
            <a:ext cx="279781" cy="461665"/>
          </a:xfrm>
          <a:prstGeom prst="rect">
            <a:avLst/>
          </a:prstGeom>
          <a:noFill/>
        </p:spPr>
        <p:txBody>
          <a:bodyPr wrap="square" rtlCol="0">
            <a:spAutoFit/>
          </a:bodyPr>
          <a:lstStyle/>
          <a:p>
            <a:r>
              <a:rPr lang="en-US" sz="2400" b="1" dirty="0"/>
              <a:t>8</a:t>
            </a:r>
          </a:p>
        </p:txBody>
      </p:sp>
      <p:sp>
        <p:nvSpPr>
          <p:cNvPr id="17" name="TextBox 16"/>
          <p:cNvSpPr txBox="1"/>
          <p:nvPr/>
        </p:nvSpPr>
        <p:spPr>
          <a:xfrm>
            <a:off x="5382090" y="5479277"/>
            <a:ext cx="414046" cy="461665"/>
          </a:xfrm>
          <a:prstGeom prst="rect">
            <a:avLst/>
          </a:prstGeom>
          <a:noFill/>
        </p:spPr>
        <p:txBody>
          <a:bodyPr wrap="square" rtlCol="0">
            <a:spAutoFit/>
          </a:bodyPr>
          <a:lstStyle/>
          <a:p>
            <a:r>
              <a:rPr lang="en-US" sz="2400" b="1" dirty="0"/>
              <a:t>5</a:t>
            </a:r>
          </a:p>
        </p:txBody>
      </p:sp>
      <p:sp>
        <p:nvSpPr>
          <p:cNvPr id="18" name="TextBox 17"/>
          <p:cNvSpPr txBox="1"/>
          <p:nvPr/>
        </p:nvSpPr>
        <p:spPr>
          <a:xfrm>
            <a:off x="4161559" y="3339912"/>
            <a:ext cx="638474" cy="461665"/>
          </a:xfrm>
          <a:prstGeom prst="rect">
            <a:avLst/>
          </a:prstGeom>
          <a:noFill/>
        </p:spPr>
        <p:txBody>
          <a:bodyPr wrap="square" rtlCol="0">
            <a:spAutoFit/>
          </a:bodyPr>
          <a:lstStyle/>
          <a:p>
            <a:r>
              <a:rPr lang="en-US" sz="2400" b="1" dirty="0" smtClean="0"/>
              <a:t>14</a:t>
            </a:r>
            <a:endParaRPr lang="en-US" sz="2400" b="1" dirty="0"/>
          </a:p>
        </p:txBody>
      </p:sp>
      <p:sp>
        <p:nvSpPr>
          <p:cNvPr id="19" name="TextBox 18"/>
          <p:cNvSpPr txBox="1"/>
          <p:nvPr/>
        </p:nvSpPr>
        <p:spPr>
          <a:xfrm>
            <a:off x="4229324" y="3755409"/>
            <a:ext cx="648071" cy="461665"/>
          </a:xfrm>
          <a:prstGeom prst="rect">
            <a:avLst/>
          </a:prstGeom>
          <a:noFill/>
        </p:spPr>
        <p:txBody>
          <a:bodyPr wrap="square" rtlCol="0">
            <a:spAutoFit/>
          </a:bodyPr>
          <a:lstStyle/>
          <a:p>
            <a:r>
              <a:rPr lang="en-US" sz="2400" b="1" dirty="0" smtClean="0"/>
              <a:t>12</a:t>
            </a:r>
            <a:endParaRPr lang="en-US" sz="2400" b="1" dirty="0"/>
          </a:p>
        </p:txBody>
      </p:sp>
      <p:sp>
        <p:nvSpPr>
          <p:cNvPr id="20" name="TextBox 19"/>
          <p:cNvSpPr txBox="1"/>
          <p:nvPr/>
        </p:nvSpPr>
        <p:spPr>
          <a:xfrm>
            <a:off x="4264772" y="4100000"/>
            <a:ext cx="648072" cy="461665"/>
          </a:xfrm>
          <a:prstGeom prst="rect">
            <a:avLst/>
          </a:prstGeom>
          <a:noFill/>
        </p:spPr>
        <p:txBody>
          <a:bodyPr wrap="square" rtlCol="0">
            <a:spAutoFit/>
          </a:bodyPr>
          <a:lstStyle/>
          <a:p>
            <a:r>
              <a:rPr lang="en-US" sz="2400" b="1" dirty="0" smtClean="0"/>
              <a:t>13</a:t>
            </a:r>
            <a:endParaRPr lang="en-US" sz="2400" b="1" dirty="0"/>
          </a:p>
        </p:txBody>
      </p:sp>
      <p:sp>
        <p:nvSpPr>
          <p:cNvPr id="21" name="TextBox 20"/>
          <p:cNvSpPr txBox="1"/>
          <p:nvPr/>
        </p:nvSpPr>
        <p:spPr>
          <a:xfrm>
            <a:off x="4553359" y="5470595"/>
            <a:ext cx="666713" cy="461665"/>
          </a:xfrm>
          <a:prstGeom prst="rect">
            <a:avLst/>
          </a:prstGeom>
          <a:noFill/>
        </p:spPr>
        <p:txBody>
          <a:bodyPr wrap="square" rtlCol="0">
            <a:spAutoFit/>
          </a:bodyPr>
          <a:lstStyle/>
          <a:p>
            <a:r>
              <a:rPr lang="en-US" sz="2400" b="1" dirty="0" smtClean="0"/>
              <a:t>16</a:t>
            </a:r>
            <a:endParaRPr lang="en-US" sz="2400" b="1" dirty="0"/>
          </a:p>
        </p:txBody>
      </p:sp>
      <p:sp>
        <p:nvSpPr>
          <p:cNvPr id="23" name="TextBox 22"/>
          <p:cNvSpPr txBox="1"/>
          <p:nvPr/>
        </p:nvSpPr>
        <p:spPr>
          <a:xfrm>
            <a:off x="4247964" y="2267422"/>
            <a:ext cx="305396" cy="461665"/>
          </a:xfrm>
          <a:prstGeom prst="rect">
            <a:avLst/>
          </a:prstGeom>
          <a:noFill/>
        </p:spPr>
        <p:txBody>
          <a:bodyPr wrap="square" rtlCol="0">
            <a:spAutoFit/>
          </a:bodyPr>
          <a:lstStyle/>
          <a:p>
            <a:r>
              <a:rPr lang="en-US" sz="2400" b="1" dirty="0"/>
              <a:t>6</a:t>
            </a:r>
          </a:p>
        </p:txBody>
      </p:sp>
      <p:sp>
        <p:nvSpPr>
          <p:cNvPr id="24" name="TextBox 23"/>
          <p:cNvSpPr txBox="1"/>
          <p:nvPr/>
        </p:nvSpPr>
        <p:spPr>
          <a:xfrm>
            <a:off x="4264772" y="2712870"/>
            <a:ext cx="288588" cy="461665"/>
          </a:xfrm>
          <a:prstGeom prst="rect">
            <a:avLst/>
          </a:prstGeom>
          <a:noFill/>
        </p:spPr>
        <p:txBody>
          <a:bodyPr wrap="square" rtlCol="0">
            <a:spAutoFit/>
          </a:bodyPr>
          <a:lstStyle/>
          <a:p>
            <a:r>
              <a:rPr lang="en-US" sz="2400" b="1" dirty="0" smtClean="0"/>
              <a:t>7</a:t>
            </a:r>
            <a:endParaRPr lang="en-US" sz="2400" b="1" dirty="0"/>
          </a:p>
        </p:txBody>
      </p:sp>
      <p:sp>
        <p:nvSpPr>
          <p:cNvPr id="26" name="TextBox 25"/>
          <p:cNvSpPr txBox="1"/>
          <p:nvPr/>
        </p:nvSpPr>
        <p:spPr>
          <a:xfrm>
            <a:off x="4480796" y="773087"/>
            <a:ext cx="307228" cy="461665"/>
          </a:xfrm>
          <a:prstGeom prst="rect">
            <a:avLst/>
          </a:prstGeom>
          <a:noFill/>
        </p:spPr>
        <p:txBody>
          <a:bodyPr wrap="square" rtlCol="0">
            <a:spAutoFit/>
          </a:bodyPr>
          <a:lstStyle/>
          <a:p>
            <a:r>
              <a:rPr lang="en-US" sz="2400" b="1" dirty="0" smtClean="0"/>
              <a:t>9</a:t>
            </a:r>
            <a:endParaRPr lang="en-US" sz="2400" b="1" dirty="0"/>
          </a:p>
        </p:txBody>
      </p:sp>
      <p:sp>
        <p:nvSpPr>
          <p:cNvPr id="27" name="TextBox 26"/>
          <p:cNvSpPr txBox="1"/>
          <p:nvPr/>
        </p:nvSpPr>
        <p:spPr>
          <a:xfrm>
            <a:off x="7818200" y="3093474"/>
            <a:ext cx="714240" cy="400110"/>
          </a:xfrm>
          <a:prstGeom prst="rect">
            <a:avLst/>
          </a:prstGeom>
          <a:solidFill>
            <a:srgbClr val="FFC000"/>
          </a:solidFill>
        </p:spPr>
        <p:txBody>
          <a:bodyPr wrap="square" rtlCol="0">
            <a:spAutoFit/>
          </a:bodyPr>
          <a:lstStyle/>
          <a:p>
            <a:pPr algn="ctr"/>
            <a:r>
              <a:rPr lang="en-US" sz="2000" b="1" dirty="0" err="1" smtClean="0">
                <a:latin typeface="Times New Roman" pitchFamily="18" charset="0"/>
                <a:cs typeface="Times New Roman" pitchFamily="18" charset="0"/>
              </a:rPr>
              <a:t>Tụy</a:t>
            </a:r>
            <a:endParaRPr lang="en-US" sz="2000" b="1" dirty="0">
              <a:latin typeface="Times New Roman" pitchFamily="18" charset="0"/>
              <a:cs typeface="Times New Roman" pitchFamily="18" charset="0"/>
            </a:endParaRPr>
          </a:p>
        </p:txBody>
      </p:sp>
      <p:sp>
        <p:nvSpPr>
          <p:cNvPr id="28" name="TextBox 27"/>
          <p:cNvSpPr txBox="1"/>
          <p:nvPr/>
        </p:nvSpPr>
        <p:spPr>
          <a:xfrm>
            <a:off x="3245084" y="2225257"/>
            <a:ext cx="1059202" cy="400110"/>
          </a:xfrm>
          <a:prstGeom prst="rect">
            <a:avLst/>
          </a:prstGeom>
          <a:solidFill>
            <a:srgbClr val="FFC000"/>
          </a:solidFill>
        </p:spPr>
        <p:txBody>
          <a:bodyPr wrap="square" rtlCol="0">
            <a:spAutoFit/>
          </a:bodyPr>
          <a:lstStyle/>
          <a:p>
            <a:pPr algn="ctr"/>
            <a:r>
              <a:rPr lang="en-US" sz="2000" b="1" dirty="0" err="1" smtClean="0">
                <a:latin typeface="Times New Roman" pitchFamily="18" charset="0"/>
                <a:cs typeface="Times New Roman" pitchFamily="18" charset="0"/>
              </a:rPr>
              <a:t>Gan</a:t>
            </a:r>
            <a:endParaRPr lang="en-US" sz="2000" b="1" dirty="0">
              <a:latin typeface="Times New Roman" pitchFamily="18" charset="0"/>
              <a:cs typeface="Times New Roman" pitchFamily="18" charset="0"/>
            </a:endParaRPr>
          </a:p>
        </p:txBody>
      </p:sp>
      <p:sp>
        <p:nvSpPr>
          <p:cNvPr id="29" name="TextBox 28"/>
          <p:cNvSpPr txBox="1"/>
          <p:nvPr/>
        </p:nvSpPr>
        <p:spPr>
          <a:xfrm>
            <a:off x="3245084" y="2693364"/>
            <a:ext cx="1059202" cy="400110"/>
          </a:xfrm>
          <a:prstGeom prst="rect">
            <a:avLst/>
          </a:prstGeom>
          <a:solidFill>
            <a:srgbClr val="FFC000"/>
          </a:solidFill>
        </p:spPr>
        <p:txBody>
          <a:bodyPr wrap="square" rtlCol="0">
            <a:spAutoFit/>
          </a:bodyPr>
          <a:lstStyle/>
          <a:p>
            <a:pPr algn="ctr"/>
            <a:r>
              <a:rPr lang="en-US" sz="2000" b="1" dirty="0" err="1" smtClean="0">
                <a:latin typeface="Times New Roman" pitchFamily="18" charset="0"/>
                <a:cs typeface="Times New Roman" pitchFamily="18" charset="0"/>
              </a:rPr>
              <a:t>Mật</a:t>
            </a:r>
            <a:endParaRPr lang="en-US" sz="2000" b="1" dirty="0">
              <a:latin typeface="Times New Roman" pitchFamily="18" charset="0"/>
              <a:cs typeface="Times New Roman" pitchFamily="18" charset="0"/>
            </a:endParaRPr>
          </a:p>
        </p:txBody>
      </p:sp>
      <p:sp>
        <p:nvSpPr>
          <p:cNvPr id="30" name="TextBox 29"/>
          <p:cNvSpPr txBox="1"/>
          <p:nvPr/>
        </p:nvSpPr>
        <p:spPr>
          <a:xfrm>
            <a:off x="4858544" y="620688"/>
            <a:ext cx="1568187" cy="461665"/>
          </a:xfrm>
          <a:prstGeom prst="rect">
            <a:avLst/>
          </a:prstGeom>
          <a:solidFill>
            <a:schemeClr val="accent5">
              <a:lumMod val="60000"/>
              <a:lumOff val="40000"/>
            </a:schemeClr>
          </a:solidFill>
        </p:spPr>
        <p:txBody>
          <a:bodyPr wrap="square" rtlCol="0">
            <a:spAutoFit/>
          </a:bodyPr>
          <a:lstStyle/>
          <a:p>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quản</a:t>
            </a:r>
            <a:endParaRPr lang="en-US" sz="2400" dirty="0">
              <a:latin typeface="Times New Roman" pitchFamily="18" charset="0"/>
              <a:cs typeface="Times New Roman" pitchFamily="18" charset="0"/>
            </a:endParaRPr>
          </a:p>
        </p:txBody>
      </p:sp>
      <p:sp>
        <p:nvSpPr>
          <p:cNvPr id="31" name="TextBox 30"/>
          <p:cNvSpPr txBox="1"/>
          <p:nvPr/>
        </p:nvSpPr>
        <p:spPr>
          <a:xfrm>
            <a:off x="7932062" y="1992726"/>
            <a:ext cx="996781" cy="461665"/>
          </a:xfrm>
          <a:prstGeom prst="rect">
            <a:avLst/>
          </a:prstGeom>
          <a:solidFill>
            <a:schemeClr val="accent5">
              <a:lumMod val="60000"/>
              <a:lumOff val="40000"/>
            </a:schemeClr>
          </a:solidFill>
        </p:spPr>
        <p:txBody>
          <a:bodyPr wrap="square" rtlCol="0">
            <a:spAutoFit/>
          </a:bodyPr>
          <a:lstStyle/>
          <a:p>
            <a:r>
              <a:rPr lang="en-US" sz="2400" dirty="0" err="1" smtClean="0">
                <a:latin typeface="Times New Roman" pitchFamily="18" charset="0"/>
                <a:cs typeface="Times New Roman" pitchFamily="18" charset="0"/>
              </a:rPr>
              <a:t>Phổi</a:t>
            </a:r>
            <a:endParaRPr lang="en-US" sz="2400" dirty="0">
              <a:latin typeface="Times New Roman" pitchFamily="18" charset="0"/>
              <a:cs typeface="Times New Roman" pitchFamily="18" charset="0"/>
            </a:endParaRPr>
          </a:p>
        </p:txBody>
      </p:sp>
      <p:sp>
        <p:nvSpPr>
          <p:cNvPr id="32" name="Rectangle 31"/>
          <p:cNvSpPr/>
          <p:nvPr/>
        </p:nvSpPr>
        <p:spPr>
          <a:xfrm>
            <a:off x="4896036" y="1916832"/>
            <a:ext cx="3240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788024" y="2267422"/>
            <a:ext cx="293815" cy="15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08104" y="2346367"/>
            <a:ext cx="81009" cy="151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139952" y="3093474"/>
            <a:ext cx="638474" cy="461665"/>
          </a:xfrm>
          <a:prstGeom prst="rect">
            <a:avLst/>
          </a:prstGeom>
          <a:noFill/>
        </p:spPr>
        <p:txBody>
          <a:bodyPr wrap="square" rtlCol="0">
            <a:spAutoFit/>
          </a:bodyPr>
          <a:lstStyle/>
          <a:p>
            <a:r>
              <a:rPr lang="en-US" sz="2400" b="1" dirty="0" smtClean="0"/>
              <a:t>15</a:t>
            </a:r>
            <a:endParaRPr lang="en-US" sz="2400" b="1" dirty="0"/>
          </a:p>
        </p:txBody>
      </p:sp>
      <p:sp>
        <p:nvSpPr>
          <p:cNvPr id="38" name="TextBox 37"/>
          <p:cNvSpPr txBox="1"/>
          <p:nvPr/>
        </p:nvSpPr>
        <p:spPr>
          <a:xfrm>
            <a:off x="7518786" y="1222809"/>
            <a:ext cx="996781" cy="461665"/>
          </a:xfrm>
          <a:prstGeom prst="rect">
            <a:avLst/>
          </a:prstGeom>
          <a:solidFill>
            <a:srgbClr val="FF3B3B"/>
          </a:solidFill>
        </p:spPr>
        <p:txBody>
          <a:bodyPr wrap="square" rtlCol="0">
            <a:spAutoFit/>
          </a:bodyPr>
          <a:lstStyle/>
          <a:p>
            <a:pPr algn="ctr"/>
            <a:r>
              <a:rPr lang="en-US" sz="2400" dirty="0" smtClean="0">
                <a:latin typeface="Times New Roman" pitchFamily="18" charset="0"/>
                <a:cs typeface="Times New Roman" pitchFamily="18" charset="0"/>
              </a:rPr>
              <a:t>Tim</a:t>
            </a:r>
            <a:endParaRPr lang="en-US" sz="2400" dirty="0">
              <a:latin typeface="Times New Roman" pitchFamily="18" charset="0"/>
              <a:cs typeface="Times New Roman" pitchFamily="18" charset="0"/>
            </a:endParaRPr>
          </a:p>
        </p:txBody>
      </p:sp>
      <p:sp>
        <p:nvSpPr>
          <p:cNvPr id="3" name="Rectangle 2"/>
          <p:cNvSpPr/>
          <p:nvPr/>
        </p:nvSpPr>
        <p:spPr>
          <a:xfrm>
            <a:off x="304800" y="1086483"/>
            <a:ext cx="2281023" cy="485445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en-US" sz="3200" b="1">
                <a:solidFill>
                  <a:schemeClr val="tx1"/>
                </a:solidFill>
              </a:rPr>
              <a:t>Hô hấp ở thằn lằn lằn có gì khác so với hô hấp của ếch? Ý nghĩa của sự khác biệt đó?</a:t>
            </a:r>
          </a:p>
        </p:txBody>
      </p:sp>
      <p:sp>
        <p:nvSpPr>
          <p:cNvPr id="39" name="Title 1"/>
          <p:cNvSpPr>
            <a:spLocks noGrp="1"/>
          </p:cNvSpPr>
          <p:nvPr>
            <p:ph type="ctrTitle"/>
          </p:nvPr>
        </p:nvSpPr>
        <p:spPr>
          <a:xfrm>
            <a:off x="-3746" y="-24093"/>
            <a:ext cx="4638156" cy="625757"/>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3200" b="1" dirty="0" smtClean="0"/>
              <a:t>2. </a:t>
            </a:r>
            <a:r>
              <a:rPr lang="en-US" sz="3200" b="1" dirty="0" err="1" smtClean="0"/>
              <a:t>Hệ</a:t>
            </a:r>
            <a:r>
              <a:rPr lang="en-US" sz="3200" b="1" dirty="0" smtClean="0"/>
              <a:t> </a:t>
            </a:r>
            <a:r>
              <a:rPr lang="en-US" sz="3200" b="1" dirty="0" err="1" smtClean="0"/>
              <a:t>tuần</a:t>
            </a:r>
            <a:r>
              <a:rPr lang="en-US" sz="3200" b="1" dirty="0" smtClean="0"/>
              <a:t> </a:t>
            </a:r>
            <a:r>
              <a:rPr lang="en-US" sz="3200" b="1" dirty="0" err="1" smtClean="0"/>
              <a:t>hoàn</a:t>
            </a:r>
            <a:r>
              <a:rPr lang="en-US" sz="3200" b="1" dirty="0" smtClean="0"/>
              <a:t> </a:t>
            </a:r>
            <a:r>
              <a:rPr lang="en-US" sz="3200" b="1" dirty="0" err="1" smtClean="0"/>
              <a:t>và</a:t>
            </a:r>
            <a:r>
              <a:rPr lang="en-US" sz="3200" b="1" dirty="0" smtClean="0"/>
              <a:t> </a:t>
            </a:r>
            <a:r>
              <a:rPr lang="en-US" sz="3200" b="1" dirty="0" err="1" smtClean="0"/>
              <a:t>hô</a:t>
            </a:r>
            <a:r>
              <a:rPr lang="en-US" sz="3200" b="1" dirty="0" smtClean="0"/>
              <a:t> </a:t>
            </a:r>
            <a:r>
              <a:rPr lang="en-US" sz="3200" b="1" dirty="0" err="1" smtClean="0"/>
              <a:t>hấp</a:t>
            </a:r>
            <a:endParaRPr lang="en-US" sz="3200" b="1" dirty="0"/>
          </a:p>
        </p:txBody>
      </p:sp>
    </p:spTree>
    <p:extLst>
      <p:ext uri="{BB962C8B-B14F-4D97-AF65-F5344CB8AC3E}">
        <p14:creationId xmlns:p14="http://schemas.microsoft.com/office/powerpoint/2010/main" val="3215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25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arn(inVertical)">
                                      <p:cBhvr>
                                        <p:cTn id="53"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7" grpId="0" animBg="1"/>
      <p:bldP spid="28" grpId="0" animBg="1"/>
      <p:bldP spid="29" grpId="0" animBg="1"/>
      <p:bldP spid="30" grpId="0" animBg="1"/>
      <p:bldP spid="31" grpId="0" animBg="1"/>
      <p:bldP spid="38" grpId="0" animBg="1"/>
      <p:bldP spid="3"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152400" y="32004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800">
                <a:solidFill>
                  <a:srgbClr val="0000FF"/>
                </a:solidFill>
                <a:latin typeface=".VnTime" pitchFamily="34" charset="0"/>
              </a:rPr>
              <a:t> Phæi cã nhiÒu v¸ch ng¨n, nhiÒu m¹ch m¸u bao quanh, lµm t¨ng diÖn tÝch trao ®æi khÝ.</a:t>
            </a:r>
          </a:p>
        </p:txBody>
      </p:sp>
      <p:sp>
        <p:nvSpPr>
          <p:cNvPr id="67588" name="Text Box 4"/>
          <p:cNvSpPr txBox="1">
            <a:spLocks noChangeArrowheads="1"/>
          </p:cNvSpPr>
          <p:nvPr/>
        </p:nvSpPr>
        <p:spPr bwMode="auto">
          <a:xfrm>
            <a:off x="0" y="5332413"/>
            <a:ext cx="3429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a:solidFill>
                  <a:srgbClr val="FF0000"/>
                </a:solidFill>
                <a:latin typeface=".VnTime" pitchFamily="34" charset="0"/>
              </a:rPr>
              <a:t>- T¹i sao th»n l»n vÉn lµ ®éng vËt biÕn nhiÖt?.</a:t>
            </a:r>
          </a:p>
        </p:txBody>
      </p:sp>
      <p:pic>
        <p:nvPicPr>
          <p:cNvPr id="67589" name="Picture 5" descr="IMG0234A"/>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4577311" y="914400"/>
            <a:ext cx="3200400" cy="2036762"/>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descr="IMG0233A"/>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609600" y="914400"/>
            <a:ext cx="3200400" cy="2036762"/>
          </a:xfrm>
          <a:prstGeom prst="rect">
            <a:avLst/>
          </a:prstGeom>
          <a:noFill/>
          <a:extLst>
            <a:ext uri="{909E8E84-426E-40DD-AFC4-6F175D3DCCD1}">
              <a14:hiddenFill xmlns:a14="http://schemas.microsoft.com/office/drawing/2010/main">
                <a:solidFill>
                  <a:srgbClr val="FFFFFF"/>
                </a:solidFill>
              </a14:hiddenFill>
            </a:ext>
          </a:extLst>
        </p:spPr>
      </p:pic>
      <p:sp>
        <p:nvSpPr>
          <p:cNvPr id="67591" name="Text Box 7"/>
          <p:cNvSpPr txBox="1">
            <a:spLocks noChangeArrowheads="1"/>
          </p:cNvSpPr>
          <p:nvPr/>
        </p:nvSpPr>
        <p:spPr bwMode="auto">
          <a:xfrm>
            <a:off x="1714500" y="228600"/>
            <a:ext cx="1257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mtClean="0">
                <a:solidFill>
                  <a:srgbClr val="FF0000"/>
                </a:solidFill>
                <a:latin typeface=".VnTimeH" pitchFamily="34" charset="0"/>
              </a:rPr>
              <a:t>Phổi Õ</a:t>
            </a:r>
            <a:r>
              <a:rPr lang="en-US" altLang="en-US" smtClean="0">
                <a:solidFill>
                  <a:srgbClr val="FF0000"/>
                </a:solidFill>
                <a:latin typeface=".VnTime" pitchFamily="34" charset="0"/>
              </a:rPr>
              <a:t>ch</a:t>
            </a:r>
            <a:endParaRPr lang="en-US" altLang="en-US">
              <a:solidFill>
                <a:srgbClr val="FF0000"/>
              </a:solidFill>
              <a:latin typeface=".VnTime" pitchFamily="34" charset="0"/>
            </a:endParaRPr>
          </a:p>
        </p:txBody>
      </p:sp>
      <p:sp>
        <p:nvSpPr>
          <p:cNvPr id="67592" name="Text Box 8"/>
          <p:cNvSpPr txBox="1">
            <a:spLocks noChangeArrowheads="1"/>
          </p:cNvSpPr>
          <p:nvPr/>
        </p:nvSpPr>
        <p:spPr bwMode="auto">
          <a:xfrm>
            <a:off x="5570538" y="92075"/>
            <a:ext cx="16684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a:solidFill>
                  <a:srgbClr val="FF0000"/>
                </a:solidFill>
                <a:latin typeface=".VnTime" pitchFamily="34" charset="0"/>
              </a:rPr>
              <a:t>Th»n l»n</a:t>
            </a:r>
          </a:p>
        </p:txBody>
      </p:sp>
      <p:pic>
        <p:nvPicPr>
          <p:cNvPr id="67593" name="Picture 9" descr="IMG0235A"/>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6446838" y="5181600"/>
            <a:ext cx="262096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7594" name="Picture 10" descr="IMG0234A"/>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3475038" y="5181600"/>
            <a:ext cx="2514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67595" name="Text Box 11"/>
          <p:cNvSpPr txBox="1">
            <a:spLocks noChangeArrowheads="1"/>
          </p:cNvSpPr>
          <p:nvPr/>
        </p:nvSpPr>
        <p:spPr bwMode="auto">
          <a:xfrm>
            <a:off x="152400" y="41148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Sù</a:t>
            </a: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th«ng</a:t>
            </a: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khÝ</a:t>
            </a:r>
            <a:r>
              <a:rPr lang="en-US" altLang="en-US" sz="2800" dirty="0">
                <a:solidFill>
                  <a:srgbClr val="0000FF"/>
                </a:solidFill>
                <a:latin typeface=".VnTime" pitchFamily="34" charset="0"/>
              </a:rPr>
              <a:t> ë </a:t>
            </a:r>
            <a:r>
              <a:rPr lang="en-US" altLang="en-US" sz="2800" dirty="0" err="1">
                <a:solidFill>
                  <a:srgbClr val="0000FF"/>
                </a:solidFill>
                <a:latin typeface=".VnTime" pitchFamily="34" charset="0"/>
              </a:rPr>
              <a:t>phæi</a:t>
            </a: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nhê</a:t>
            </a: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c¸c</a:t>
            </a:r>
            <a:r>
              <a:rPr lang="en-US" altLang="en-US" sz="2800" dirty="0">
                <a:solidFill>
                  <a:srgbClr val="0000FF"/>
                </a:solidFill>
                <a:latin typeface=".VnTime" pitchFamily="34" charset="0"/>
              </a:rPr>
              <a:t> c¬ </a:t>
            </a:r>
            <a:r>
              <a:rPr lang="en-US" altLang="en-US" sz="2800" dirty="0" err="1">
                <a:solidFill>
                  <a:srgbClr val="0000FF"/>
                </a:solidFill>
                <a:latin typeface=".VnTime" pitchFamily="34" charset="0"/>
              </a:rPr>
              <a:t>liªn</a:t>
            </a:r>
            <a:r>
              <a:rPr lang="en-US" altLang="en-US" sz="2800" dirty="0">
                <a:solidFill>
                  <a:srgbClr val="0000FF"/>
                </a:solidFill>
                <a:latin typeface=".VnTime" pitchFamily="34" charset="0"/>
              </a:rPr>
              <a:t> </a:t>
            </a:r>
            <a:r>
              <a:rPr lang="en-US" altLang="en-US" sz="2800" dirty="0" err="1" smtClean="0">
                <a:solidFill>
                  <a:srgbClr val="0000FF"/>
                </a:solidFill>
                <a:latin typeface=".VnTime" pitchFamily="34" charset="0"/>
              </a:rPr>
              <a:t>s­ưên</a:t>
            </a:r>
            <a:r>
              <a:rPr lang="en-US" altLang="en-US" sz="2800" dirty="0" smtClean="0">
                <a:solidFill>
                  <a:srgbClr val="0000FF"/>
                </a:solidFill>
                <a:latin typeface=".VnTime" pitchFamily="34" charset="0"/>
              </a:rPr>
              <a:t> </a:t>
            </a:r>
            <a:r>
              <a:rPr lang="en-US" altLang="en-US" sz="2800" dirty="0">
                <a:solidFill>
                  <a:srgbClr val="0000FF"/>
                </a:solidFill>
                <a:latin typeface=".VnTime" pitchFamily="34" charset="0"/>
              </a:rPr>
              <a:t>co </a:t>
            </a:r>
            <a:r>
              <a:rPr lang="en-US" altLang="en-US" sz="2800" dirty="0" err="1">
                <a:solidFill>
                  <a:srgbClr val="0000FF"/>
                </a:solidFill>
                <a:latin typeface=".VnTime" pitchFamily="34" charset="0"/>
              </a:rPr>
              <a:t>hoÆc</a:t>
            </a: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gi·n</a:t>
            </a:r>
            <a:r>
              <a:rPr lang="en-US" altLang="en-US" sz="2800" dirty="0">
                <a:solidFill>
                  <a:srgbClr val="0000FF"/>
                </a:solidFill>
                <a:latin typeface=".VnTime" pitchFamily="34" charset="0"/>
              </a:rPr>
              <a:t> -&gt; </a:t>
            </a:r>
            <a:r>
              <a:rPr lang="en-US" altLang="en-US" sz="2800" dirty="0" err="1">
                <a:solidFill>
                  <a:srgbClr val="0000FF"/>
                </a:solidFill>
                <a:latin typeface=".VnTime" pitchFamily="34" charset="0"/>
              </a:rPr>
              <a:t>thay</a:t>
            </a: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æi</a:t>
            </a: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thÓ</a:t>
            </a: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tÝch</a:t>
            </a: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lång</a:t>
            </a: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ngùc</a:t>
            </a:r>
            <a:r>
              <a:rPr lang="en-US" altLang="en-US" sz="2800" dirty="0">
                <a:solidFill>
                  <a:srgbClr val="0000FF"/>
                </a:solidFill>
                <a:latin typeface=".VnTime" pitchFamily="34" charset="0"/>
              </a:rPr>
              <a:t>.</a:t>
            </a:r>
            <a:endParaRPr lang="en-US" altLang="en-US" sz="2800" dirty="0">
              <a:latin typeface="Times New Roman" pitchFamily="18" charset="0"/>
            </a:endParaRPr>
          </a:p>
        </p:txBody>
      </p:sp>
    </p:spTree>
    <p:extLst>
      <p:ext uri="{BB962C8B-B14F-4D97-AF65-F5344CB8AC3E}">
        <p14:creationId xmlns:p14="http://schemas.microsoft.com/office/powerpoint/2010/main" val="3720302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anim calcmode="lin" valueType="num">
                                      <p:cBhvr additive="base">
                                        <p:cTn id="7" dur="500" fill="hold"/>
                                        <p:tgtEl>
                                          <p:spTgt spid="67590"/>
                                        </p:tgtEl>
                                        <p:attrNameLst>
                                          <p:attrName>ppt_x</p:attrName>
                                        </p:attrNameLst>
                                      </p:cBhvr>
                                      <p:tavLst>
                                        <p:tav tm="0">
                                          <p:val>
                                            <p:strVal val="#ppt_x"/>
                                          </p:val>
                                        </p:tav>
                                        <p:tav tm="100000">
                                          <p:val>
                                            <p:strVal val="#ppt_x"/>
                                          </p:val>
                                        </p:tav>
                                      </p:tavLst>
                                    </p:anim>
                                    <p:anim calcmode="lin" valueType="num">
                                      <p:cBhvr additive="base">
                                        <p:cTn id="8" dur="500" fill="hold"/>
                                        <p:tgtEl>
                                          <p:spTgt spid="675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591"/>
                                        </p:tgtEl>
                                        <p:attrNameLst>
                                          <p:attrName>style.visibility</p:attrName>
                                        </p:attrNameLst>
                                      </p:cBhvr>
                                      <p:to>
                                        <p:strVal val="visible"/>
                                      </p:to>
                                    </p:set>
                                    <p:anim calcmode="lin" valueType="num">
                                      <p:cBhvr additive="base">
                                        <p:cTn id="11" dur="500" fill="hold"/>
                                        <p:tgtEl>
                                          <p:spTgt spid="67591"/>
                                        </p:tgtEl>
                                        <p:attrNameLst>
                                          <p:attrName>ppt_x</p:attrName>
                                        </p:attrNameLst>
                                      </p:cBhvr>
                                      <p:tavLst>
                                        <p:tav tm="0">
                                          <p:val>
                                            <p:strVal val="#ppt_x"/>
                                          </p:val>
                                        </p:tav>
                                        <p:tav tm="100000">
                                          <p:val>
                                            <p:strVal val="#ppt_x"/>
                                          </p:val>
                                        </p:tav>
                                      </p:tavLst>
                                    </p:anim>
                                    <p:anim calcmode="lin" valueType="num">
                                      <p:cBhvr additive="base">
                                        <p:cTn id="12" dur="500" fill="hold"/>
                                        <p:tgtEl>
                                          <p:spTgt spid="6759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7589"/>
                                        </p:tgtEl>
                                        <p:attrNameLst>
                                          <p:attrName>style.visibility</p:attrName>
                                        </p:attrNameLst>
                                      </p:cBhvr>
                                      <p:to>
                                        <p:strVal val="visible"/>
                                      </p:to>
                                    </p:set>
                                    <p:anim calcmode="lin" valueType="num">
                                      <p:cBhvr additive="base">
                                        <p:cTn id="15" dur="500" fill="hold"/>
                                        <p:tgtEl>
                                          <p:spTgt spid="67589"/>
                                        </p:tgtEl>
                                        <p:attrNameLst>
                                          <p:attrName>ppt_x</p:attrName>
                                        </p:attrNameLst>
                                      </p:cBhvr>
                                      <p:tavLst>
                                        <p:tav tm="0">
                                          <p:val>
                                            <p:strVal val="#ppt_x"/>
                                          </p:val>
                                        </p:tav>
                                        <p:tav tm="100000">
                                          <p:val>
                                            <p:strVal val="#ppt_x"/>
                                          </p:val>
                                        </p:tav>
                                      </p:tavLst>
                                    </p:anim>
                                    <p:anim calcmode="lin" valueType="num">
                                      <p:cBhvr additive="base">
                                        <p:cTn id="16" dur="500" fill="hold"/>
                                        <p:tgtEl>
                                          <p:spTgt spid="6758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7592"/>
                                        </p:tgtEl>
                                        <p:attrNameLst>
                                          <p:attrName>style.visibility</p:attrName>
                                        </p:attrNameLst>
                                      </p:cBhvr>
                                      <p:to>
                                        <p:strVal val="visible"/>
                                      </p:to>
                                    </p:set>
                                    <p:anim calcmode="lin" valueType="num">
                                      <p:cBhvr additive="base">
                                        <p:cTn id="19" dur="500" fill="hold"/>
                                        <p:tgtEl>
                                          <p:spTgt spid="67592"/>
                                        </p:tgtEl>
                                        <p:attrNameLst>
                                          <p:attrName>ppt_x</p:attrName>
                                        </p:attrNameLst>
                                      </p:cBhvr>
                                      <p:tavLst>
                                        <p:tav tm="0">
                                          <p:val>
                                            <p:strVal val="#ppt_x"/>
                                          </p:val>
                                        </p:tav>
                                        <p:tav tm="100000">
                                          <p:val>
                                            <p:strVal val="#ppt_x"/>
                                          </p:val>
                                        </p:tav>
                                      </p:tavLst>
                                    </p:anim>
                                    <p:anim calcmode="lin" valueType="num">
                                      <p:cBhvr additive="base">
                                        <p:cTn id="20" dur="500" fill="hold"/>
                                        <p:tgtEl>
                                          <p:spTgt spid="6759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87"/>
                                        </p:tgtEl>
                                        <p:attrNameLst>
                                          <p:attrName>style.visibility</p:attrName>
                                        </p:attrNameLst>
                                      </p:cBhvr>
                                      <p:to>
                                        <p:strVal val="visible"/>
                                      </p:to>
                                    </p:set>
                                    <p:anim calcmode="lin" valueType="num">
                                      <p:cBhvr additive="base">
                                        <p:cTn id="25" dur="500" fill="hold"/>
                                        <p:tgtEl>
                                          <p:spTgt spid="67587"/>
                                        </p:tgtEl>
                                        <p:attrNameLst>
                                          <p:attrName>ppt_x</p:attrName>
                                        </p:attrNameLst>
                                      </p:cBhvr>
                                      <p:tavLst>
                                        <p:tav tm="0">
                                          <p:val>
                                            <p:strVal val="0-#ppt_w/2"/>
                                          </p:val>
                                        </p:tav>
                                        <p:tav tm="100000">
                                          <p:val>
                                            <p:strVal val="#ppt_x"/>
                                          </p:val>
                                        </p:tav>
                                      </p:tavLst>
                                    </p:anim>
                                    <p:anim calcmode="lin" valueType="num">
                                      <p:cBhvr additive="base">
                                        <p:cTn id="26" dur="500" fill="hold"/>
                                        <p:tgtEl>
                                          <p:spTgt spid="6758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5"/>
                                        </p:tgtEl>
                                        <p:attrNameLst>
                                          <p:attrName>style.visibility</p:attrName>
                                        </p:attrNameLst>
                                      </p:cBhvr>
                                      <p:to>
                                        <p:strVal val="visible"/>
                                      </p:to>
                                    </p:set>
                                    <p:anim calcmode="lin" valueType="num">
                                      <p:cBhvr additive="base">
                                        <p:cTn id="31" dur="500" fill="hold"/>
                                        <p:tgtEl>
                                          <p:spTgt spid="67595"/>
                                        </p:tgtEl>
                                        <p:attrNameLst>
                                          <p:attrName>ppt_x</p:attrName>
                                        </p:attrNameLst>
                                      </p:cBhvr>
                                      <p:tavLst>
                                        <p:tav tm="0">
                                          <p:val>
                                            <p:strVal val="0-#ppt_w/2"/>
                                          </p:val>
                                        </p:tav>
                                        <p:tav tm="100000">
                                          <p:val>
                                            <p:strVal val="#ppt_x"/>
                                          </p:val>
                                        </p:tav>
                                      </p:tavLst>
                                    </p:anim>
                                    <p:anim calcmode="lin" valueType="num">
                                      <p:cBhvr additive="base">
                                        <p:cTn id="32"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588"/>
                                        </p:tgtEl>
                                        <p:attrNameLst>
                                          <p:attrName>style.visibility</p:attrName>
                                        </p:attrNameLst>
                                      </p:cBhvr>
                                      <p:to>
                                        <p:strVal val="visible"/>
                                      </p:to>
                                    </p:set>
                                    <p:anim calcmode="lin" valueType="num">
                                      <p:cBhvr additive="base">
                                        <p:cTn id="37" dur="500" fill="hold"/>
                                        <p:tgtEl>
                                          <p:spTgt spid="67588"/>
                                        </p:tgtEl>
                                        <p:attrNameLst>
                                          <p:attrName>ppt_x</p:attrName>
                                        </p:attrNameLst>
                                      </p:cBhvr>
                                      <p:tavLst>
                                        <p:tav tm="0">
                                          <p:val>
                                            <p:strVal val="0-#ppt_w/2"/>
                                          </p:val>
                                        </p:tav>
                                        <p:tav tm="100000">
                                          <p:val>
                                            <p:strVal val="#ppt_x"/>
                                          </p:val>
                                        </p:tav>
                                      </p:tavLst>
                                    </p:anim>
                                    <p:anim calcmode="lin" valueType="num">
                                      <p:cBhvr additive="base">
                                        <p:cTn id="38" dur="500" fill="hold"/>
                                        <p:tgtEl>
                                          <p:spTgt spid="6758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7593"/>
                                        </p:tgtEl>
                                        <p:attrNameLst>
                                          <p:attrName>style.visibility</p:attrName>
                                        </p:attrNameLst>
                                      </p:cBhvr>
                                      <p:to>
                                        <p:strVal val="visible"/>
                                      </p:to>
                                    </p:set>
                                    <p:anim calcmode="lin" valueType="num">
                                      <p:cBhvr additive="base">
                                        <p:cTn id="43" dur="500" fill="hold"/>
                                        <p:tgtEl>
                                          <p:spTgt spid="67593"/>
                                        </p:tgtEl>
                                        <p:attrNameLst>
                                          <p:attrName>ppt_x</p:attrName>
                                        </p:attrNameLst>
                                      </p:cBhvr>
                                      <p:tavLst>
                                        <p:tav tm="0">
                                          <p:val>
                                            <p:strVal val="0-#ppt_w/2"/>
                                          </p:val>
                                        </p:tav>
                                        <p:tav tm="100000">
                                          <p:val>
                                            <p:strVal val="#ppt_x"/>
                                          </p:val>
                                        </p:tav>
                                      </p:tavLst>
                                    </p:anim>
                                    <p:anim calcmode="lin" valueType="num">
                                      <p:cBhvr additive="base">
                                        <p:cTn id="44" dur="500" fill="hold"/>
                                        <p:tgtEl>
                                          <p:spTgt spid="6759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67594"/>
                                        </p:tgtEl>
                                        <p:attrNameLst>
                                          <p:attrName>style.visibility</p:attrName>
                                        </p:attrNameLst>
                                      </p:cBhvr>
                                      <p:to>
                                        <p:strVal val="visible"/>
                                      </p:to>
                                    </p:set>
                                    <p:anim calcmode="lin" valueType="num">
                                      <p:cBhvr additive="base">
                                        <p:cTn id="49" dur="500" fill="hold"/>
                                        <p:tgtEl>
                                          <p:spTgt spid="67594"/>
                                        </p:tgtEl>
                                        <p:attrNameLst>
                                          <p:attrName>ppt_x</p:attrName>
                                        </p:attrNameLst>
                                      </p:cBhvr>
                                      <p:tavLst>
                                        <p:tav tm="0">
                                          <p:val>
                                            <p:strVal val="0-#ppt_w/2"/>
                                          </p:val>
                                        </p:tav>
                                        <p:tav tm="100000">
                                          <p:val>
                                            <p:strVal val="#ppt_x"/>
                                          </p:val>
                                        </p:tav>
                                      </p:tavLst>
                                    </p:anim>
                                    <p:anim calcmode="lin" valueType="num">
                                      <p:cBhvr additive="base">
                                        <p:cTn id="50" dur="500" fill="hold"/>
                                        <p:tgtEl>
                                          <p:spTgt spid="675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P spid="67588" grpId="0" autoUpdateAnimBg="0"/>
      <p:bldP spid="67591" grpId="0"/>
      <p:bldP spid="67592" grpId="0"/>
      <p:bldP spid="6759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tt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208912" cy="5649491"/>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332656"/>
            <a:ext cx="7920880" cy="13681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Ếch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thằn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lằn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a:t>
            </a:r>
          </a:p>
          <a:p>
            <a:pPr algn="ctr"/>
            <a:r>
              <a:rPr lang="en-US" sz="2800" dirty="0" err="1" smtClean="0">
                <a:latin typeface="Times New Roman" pitchFamily="18" charset="0"/>
                <a:cs typeface="Times New Roman" pitchFamily="18" charset="0"/>
              </a:rPr>
              <a:t>Ếch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Thằn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lằn</a:t>
            </a:r>
            <a:endParaRPr lang="en-US" sz="2800" dirty="0">
              <a:latin typeface="Times New Roman" pitchFamily="18" charset="0"/>
              <a:cs typeface="Times New Roman" pitchFamily="18" charset="0"/>
            </a:endParaRPr>
          </a:p>
        </p:txBody>
      </p:sp>
      <p:pic>
        <p:nvPicPr>
          <p:cNvPr id="6" name="Picture 8" descr="IMG0236A"/>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942660" y="4316783"/>
            <a:ext cx="201136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IMG0235A"/>
          <p:cNvPicPr>
            <a:picLocks noChangeAspect="1" noChangeArrowheads="1"/>
          </p:cNvPicPr>
          <p:nvPr/>
        </p:nvPicPr>
        <p:blipFill>
          <a:blip r:embed="rId4">
            <a:lum bright="30000" contrast="30000"/>
            <a:extLst>
              <a:ext uri="{28A0092B-C50C-407E-A947-70E740481C1C}">
                <a14:useLocalDpi xmlns:a14="http://schemas.microsoft.com/office/drawing/2010/main" val="0"/>
              </a:ext>
            </a:extLst>
          </a:blip>
          <a:srcRect/>
          <a:stretch>
            <a:fillRect/>
          </a:stretch>
        </p:blipFill>
        <p:spPr bwMode="auto">
          <a:xfrm>
            <a:off x="6677518" y="3861048"/>
            <a:ext cx="2011363"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7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31820" y="2133600"/>
            <a:ext cx="8534400" cy="4038600"/>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4000" smtClean="0">
                <a:latin typeface="Times New Roman" panose="02020603050405020304" pitchFamily="18" charset="0"/>
                <a:cs typeface="Times New Roman" panose="02020603050405020304" pitchFamily="18" charset="0"/>
              </a:rPr>
              <a:t>- </a:t>
            </a:r>
            <a:r>
              <a:rPr lang="en-US" altLang="en-US" sz="4000">
                <a:solidFill>
                  <a:srgbClr val="0000FF"/>
                </a:solidFill>
                <a:latin typeface="Arial" charset="0"/>
              </a:rPr>
              <a:t>Thở bằng phổi, sự trao đổi khí được thực hiện nhờ sự co dãn của cơ liên sườn. </a:t>
            </a:r>
            <a:br>
              <a:rPr lang="en-US" altLang="en-US" sz="4000">
                <a:solidFill>
                  <a:srgbClr val="0000FF"/>
                </a:solidFill>
                <a:latin typeface="Arial" charset="0"/>
              </a:rPr>
            </a:br>
            <a:r>
              <a:rPr lang="en-US" altLang="en-US" sz="4000">
                <a:solidFill>
                  <a:srgbClr val="0000FF"/>
                </a:solidFill>
                <a:latin typeface="Arial" charset="0"/>
              </a:rPr>
              <a:t>- Có 2 vòng tuần hoàn, tim 3 ngăn, tâm thất có vách hụt, máu pha đi nuôi cơ thể.</a:t>
            </a:r>
            <a:r>
              <a:rPr lang="en-US" sz="400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533400"/>
            <a:ext cx="963985" cy="809625"/>
          </a:xfrm>
          <a:prstGeom prst="rect">
            <a:avLst/>
          </a:prstGeom>
        </p:spPr>
      </p:pic>
      <p:sp>
        <p:nvSpPr>
          <p:cNvPr id="5" name="Title 6"/>
          <p:cNvSpPr txBox="1">
            <a:spLocks/>
          </p:cNvSpPr>
          <p:nvPr/>
        </p:nvSpPr>
        <p:spPr>
          <a:xfrm>
            <a:off x="9745" y="3377"/>
            <a:ext cx="5498359" cy="79216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3600" b="1" smtClean="0">
                <a:solidFill>
                  <a:schemeClr val="tx1"/>
                </a:solidFill>
              </a:rPr>
              <a:t>II. Các cơ quan dinh dưỡng</a:t>
            </a:r>
            <a:endParaRPr lang="en-US" sz="3600" b="1" dirty="0">
              <a:solidFill>
                <a:schemeClr val="tx1"/>
              </a:solidFill>
            </a:endParaRPr>
          </a:p>
        </p:txBody>
      </p:sp>
      <p:sp>
        <p:nvSpPr>
          <p:cNvPr id="7" name="Title 1"/>
          <p:cNvSpPr txBox="1">
            <a:spLocks/>
          </p:cNvSpPr>
          <p:nvPr/>
        </p:nvSpPr>
        <p:spPr>
          <a:xfrm>
            <a:off x="162748" y="927172"/>
            <a:ext cx="5345356" cy="62575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3200" b="1" smtClean="0"/>
              <a:t>2. Hệ tuần hoàn và hô hấp</a:t>
            </a:r>
            <a:endParaRPr lang="en-US" sz="3200" b="1" dirty="0"/>
          </a:p>
        </p:txBody>
      </p:sp>
    </p:spTree>
    <p:extLst>
      <p:ext uri="{BB962C8B-B14F-4D97-AF65-F5344CB8AC3E}">
        <p14:creationId xmlns:p14="http://schemas.microsoft.com/office/powerpoint/2010/main" val="84604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AU TAO TRONG THAN L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139952" y="332656"/>
            <a:ext cx="4716016"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309215" y="586283"/>
            <a:ext cx="1568187"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quản</a:t>
            </a:r>
            <a:endParaRPr lang="en-US" sz="2400" dirty="0">
              <a:latin typeface="Times New Roman" pitchFamily="18" charset="0"/>
              <a:cs typeface="Times New Roman" pitchFamily="18" charset="0"/>
            </a:endParaRPr>
          </a:p>
        </p:txBody>
      </p:sp>
      <p:sp>
        <p:nvSpPr>
          <p:cNvPr id="6" name="TextBox 5"/>
          <p:cNvSpPr txBox="1"/>
          <p:nvPr/>
        </p:nvSpPr>
        <p:spPr>
          <a:xfrm>
            <a:off x="7818200" y="2498255"/>
            <a:ext cx="1224136"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Dạ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dày</a:t>
            </a:r>
            <a:endParaRPr lang="en-US" sz="2400" dirty="0">
              <a:latin typeface="Times New Roman" pitchFamily="18" charset="0"/>
              <a:cs typeface="Times New Roman" pitchFamily="18" charset="0"/>
            </a:endParaRPr>
          </a:p>
        </p:txBody>
      </p:sp>
      <p:sp>
        <p:nvSpPr>
          <p:cNvPr id="7" name="TextBox 6"/>
          <p:cNvSpPr txBox="1"/>
          <p:nvPr/>
        </p:nvSpPr>
        <p:spPr>
          <a:xfrm>
            <a:off x="7341035" y="3737972"/>
            <a:ext cx="1407430"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Ruột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non</a:t>
            </a:r>
            <a:endParaRPr lang="en-US" sz="2400" dirty="0">
              <a:latin typeface="Times New Roman" pitchFamily="18" charset="0"/>
              <a:cs typeface="Times New Roman" pitchFamily="18" charset="0"/>
            </a:endParaRPr>
          </a:p>
        </p:txBody>
      </p:sp>
      <p:sp>
        <p:nvSpPr>
          <p:cNvPr id="8" name="TextBox 7"/>
          <p:cNvSpPr txBox="1"/>
          <p:nvPr/>
        </p:nvSpPr>
        <p:spPr>
          <a:xfrm>
            <a:off x="7468212" y="4776672"/>
            <a:ext cx="1409190"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Ruột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già</a:t>
            </a:r>
            <a:endParaRPr lang="en-US" sz="2400" dirty="0">
              <a:latin typeface="Times New Roman" pitchFamily="18" charset="0"/>
              <a:cs typeface="Times New Roman" pitchFamily="18" charset="0"/>
            </a:endParaRPr>
          </a:p>
        </p:txBody>
      </p:sp>
      <p:sp>
        <p:nvSpPr>
          <p:cNvPr id="9" name="TextBox 8"/>
          <p:cNvSpPr txBox="1"/>
          <p:nvPr/>
        </p:nvSpPr>
        <p:spPr>
          <a:xfrm>
            <a:off x="5382090" y="5932260"/>
            <a:ext cx="990110"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Huyệt</a:t>
            </a:r>
            <a:endParaRPr lang="en-US" sz="2400" dirty="0">
              <a:latin typeface="Times New Roman" pitchFamily="18" charset="0"/>
              <a:cs typeface="Times New Roman" pitchFamily="18" charset="0"/>
            </a:endParaRPr>
          </a:p>
        </p:txBody>
      </p:sp>
      <p:sp>
        <p:nvSpPr>
          <p:cNvPr id="10" name="TextBox 9"/>
          <p:cNvSpPr txBox="1"/>
          <p:nvPr/>
        </p:nvSpPr>
        <p:spPr>
          <a:xfrm>
            <a:off x="6932401" y="620688"/>
            <a:ext cx="216024" cy="461665"/>
          </a:xfrm>
          <a:prstGeom prst="rect">
            <a:avLst/>
          </a:prstGeom>
          <a:noFill/>
        </p:spPr>
        <p:txBody>
          <a:bodyPr wrap="square" rtlCol="0">
            <a:spAutoFit/>
          </a:bodyPr>
          <a:lstStyle/>
          <a:p>
            <a:r>
              <a:rPr lang="en-US" sz="2400" b="1" dirty="0" smtClean="0"/>
              <a:t>1</a:t>
            </a:r>
            <a:endParaRPr lang="en-US" sz="2400" b="1" dirty="0"/>
          </a:p>
        </p:txBody>
      </p:sp>
      <p:sp>
        <p:nvSpPr>
          <p:cNvPr id="11" name="TextBox 10"/>
          <p:cNvSpPr txBox="1"/>
          <p:nvPr/>
        </p:nvSpPr>
        <p:spPr>
          <a:xfrm>
            <a:off x="7107282" y="1234753"/>
            <a:ext cx="592758" cy="461665"/>
          </a:xfrm>
          <a:prstGeom prst="rect">
            <a:avLst/>
          </a:prstGeom>
          <a:noFill/>
        </p:spPr>
        <p:txBody>
          <a:bodyPr wrap="square" rtlCol="0">
            <a:spAutoFit/>
          </a:bodyPr>
          <a:lstStyle/>
          <a:p>
            <a:r>
              <a:rPr lang="en-US" sz="2400" b="1" dirty="0" smtClean="0"/>
              <a:t>11</a:t>
            </a:r>
            <a:endParaRPr lang="en-US" sz="2400" b="1" dirty="0"/>
          </a:p>
        </p:txBody>
      </p:sp>
      <p:sp>
        <p:nvSpPr>
          <p:cNvPr id="12" name="TextBox 11"/>
          <p:cNvSpPr txBox="1"/>
          <p:nvPr/>
        </p:nvSpPr>
        <p:spPr>
          <a:xfrm>
            <a:off x="7518786" y="2036590"/>
            <a:ext cx="654022" cy="461665"/>
          </a:xfrm>
          <a:prstGeom prst="rect">
            <a:avLst/>
          </a:prstGeom>
          <a:noFill/>
        </p:spPr>
        <p:txBody>
          <a:bodyPr wrap="square" rtlCol="0">
            <a:spAutoFit/>
          </a:bodyPr>
          <a:lstStyle/>
          <a:p>
            <a:r>
              <a:rPr lang="en-US" sz="2400" b="1" dirty="0" smtClean="0"/>
              <a:t>10</a:t>
            </a:r>
            <a:endParaRPr lang="en-US" sz="2400" b="1" dirty="0"/>
          </a:p>
        </p:txBody>
      </p:sp>
      <p:sp>
        <p:nvSpPr>
          <p:cNvPr id="13" name="TextBox 12"/>
          <p:cNvSpPr txBox="1"/>
          <p:nvPr/>
        </p:nvSpPr>
        <p:spPr>
          <a:xfrm>
            <a:off x="7416315" y="2498255"/>
            <a:ext cx="283725" cy="461665"/>
          </a:xfrm>
          <a:prstGeom prst="rect">
            <a:avLst/>
          </a:prstGeom>
          <a:noFill/>
        </p:spPr>
        <p:txBody>
          <a:bodyPr wrap="square" rtlCol="0">
            <a:spAutoFit/>
          </a:bodyPr>
          <a:lstStyle/>
          <a:p>
            <a:r>
              <a:rPr lang="en-US" sz="2400" b="1" dirty="0"/>
              <a:t>2</a:t>
            </a:r>
          </a:p>
        </p:txBody>
      </p:sp>
      <p:sp>
        <p:nvSpPr>
          <p:cNvPr id="14" name="TextBox 13"/>
          <p:cNvSpPr txBox="1"/>
          <p:nvPr/>
        </p:nvSpPr>
        <p:spPr>
          <a:xfrm>
            <a:off x="7416315" y="4330834"/>
            <a:ext cx="307387" cy="461665"/>
          </a:xfrm>
          <a:prstGeom prst="rect">
            <a:avLst/>
          </a:prstGeom>
          <a:noFill/>
        </p:spPr>
        <p:txBody>
          <a:bodyPr wrap="square" rtlCol="0">
            <a:spAutoFit/>
          </a:bodyPr>
          <a:lstStyle/>
          <a:p>
            <a:r>
              <a:rPr lang="en-US" sz="2400" b="1" dirty="0" smtClean="0"/>
              <a:t>4</a:t>
            </a:r>
            <a:endParaRPr lang="en-US" sz="2400" b="1" dirty="0"/>
          </a:p>
        </p:txBody>
      </p:sp>
      <p:sp>
        <p:nvSpPr>
          <p:cNvPr id="15" name="TextBox 14"/>
          <p:cNvSpPr txBox="1"/>
          <p:nvPr/>
        </p:nvSpPr>
        <p:spPr>
          <a:xfrm>
            <a:off x="7368598" y="3339912"/>
            <a:ext cx="300375" cy="461665"/>
          </a:xfrm>
          <a:prstGeom prst="rect">
            <a:avLst/>
          </a:prstGeom>
          <a:noFill/>
        </p:spPr>
        <p:txBody>
          <a:bodyPr wrap="square" rtlCol="0">
            <a:spAutoFit/>
          </a:bodyPr>
          <a:lstStyle/>
          <a:p>
            <a:r>
              <a:rPr lang="en-US" sz="2400" b="1" dirty="0"/>
              <a:t>3</a:t>
            </a:r>
          </a:p>
        </p:txBody>
      </p:sp>
      <p:sp>
        <p:nvSpPr>
          <p:cNvPr id="16" name="TextBox 15"/>
          <p:cNvSpPr txBox="1"/>
          <p:nvPr/>
        </p:nvSpPr>
        <p:spPr>
          <a:xfrm>
            <a:off x="7538418" y="3035523"/>
            <a:ext cx="279781" cy="461665"/>
          </a:xfrm>
          <a:prstGeom prst="rect">
            <a:avLst/>
          </a:prstGeom>
          <a:noFill/>
        </p:spPr>
        <p:txBody>
          <a:bodyPr wrap="square" rtlCol="0">
            <a:spAutoFit/>
          </a:bodyPr>
          <a:lstStyle/>
          <a:p>
            <a:r>
              <a:rPr lang="en-US" sz="2400" b="1" dirty="0"/>
              <a:t>8</a:t>
            </a:r>
          </a:p>
        </p:txBody>
      </p:sp>
      <p:sp>
        <p:nvSpPr>
          <p:cNvPr id="17" name="TextBox 16"/>
          <p:cNvSpPr txBox="1"/>
          <p:nvPr/>
        </p:nvSpPr>
        <p:spPr>
          <a:xfrm>
            <a:off x="5382090" y="5479277"/>
            <a:ext cx="414046" cy="461665"/>
          </a:xfrm>
          <a:prstGeom prst="rect">
            <a:avLst/>
          </a:prstGeom>
          <a:noFill/>
        </p:spPr>
        <p:txBody>
          <a:bodyPr wrap="square" rtlCol="0">
            <a:spAutoFit/>
          </a:bodyPr>
          <a:lstStyle/>
          <a:p>
            <a:r>
              <a:rPr lang="en-US" sz="2400" b="1" dirty="0"/>
              <a:t>5</a:t>
            </a:r>
          </a:p>
        </p:txBody>
      </p:sp>
      <p:sp>
        <p:nvSpPr>
          <p:cNvPr id="18" name="TextBox 17"/>
          <p:cNvSpPr txBox="1"/>
          <p:nvPr/>
        </p:nvSpPr>
        <p:spPr>
          <a:xfrm>
            <a:off x="4161559" y="3339912"/>
            <a:ext cx="638474" cy="461665"/>
          </a:xfrm>
          <a:prstGeom prst="rect">
            <a:avLst/>
          </a:prstGeom>
          <a:noFill/>
        </p:spPr>
        <p:txBody>
          <a:bodyPr wrap="square" rtlCol="0">
            <a:spAutoFit/>
          </a:bodyPr>
          <a:lstStyle/>
          <a:p>
            <a:r>
              <a:rPr lang="en-US" sz="2400" b="1" dirty="0" smtClean="0"/>
              <a:t>14</a:t>
            </a:r>
            <a:endParaRPr lang="en-US" sz="2400" b="1" dirty="0"/>
          </a:p>
        </p:txBody>
      </p:sp>
      <p:sp>
        <p:nvSpPr>
          <p:cNvPr id="19" name="TextBox 18"/>
          <p:cNvSpPr txBox="1"/>
          <p:nvPr/>
        </p:nvSpPr>
        <p:spPr>
          <a:xfrm>
            <a:off x="4229324" y="3755409"/>
            <a:ext cx="648071" cy="461665"/>
          </a:xfrm>
          <a:prstGeom prst="rect">
            <a:avLst/>
          </a:prstGeom>
          <a:noFill/>
        </p:spPr>
        <p:txBody>
          <a:bodyPr wrap="square" rtlCol="0">
            <a:spAutoFit/>
          </a:bodyPr>
          <a:lstStyle/>
          <a:p>
            <a:r>
              <a:rPr lang="en-US" sz="2400" b="1" dirty="0" smtClean="0"/>
              <a:t>12</a:t>
            </a:r>
            <a:endParaRPr lang="en-US" sz="2400" b="1" dirty="0"/>
          </a:p>
        </p:txBody>
      </p:sp>
      <p:sp>
        <p:nvSpPr>
          <p:cNvPr id="20" name="TextBox 19"/>
          <p:cNvSpPr txBox="1"/>
          <p:nvPr/>
        </p:nvSpPr>
        <p:spPr>
          <a:xfrm>
            <a:off x="4264772" y="4100000"/>
            <a:ext cx="648072" cy="461665"/>
          </a:xfrm>
          <a:prstGeom prst="rect">
            <a:avLst/>
          </a:prstGeom>
          <a:noFill/>
        </p:spPr>
        <p:txBody>
          <a:bodyPr wrap="square" rtlCol="0">
            <a:spAutoFit/>
          </a:bodyPr>
          <a:lstStyle/>
          <a:p>
            <a:r>
              <a:rPr lang="en-US" sz="2400" b="1" dirty="0" smtClean="0"/>
              <a:t>13</a:t>
            </a:r>
            <a:endParaRPr lang="en-US" sz="2400" b="1" dirty="0"/>
          </a:p>
        </p:txBody>
      </p:sp>
      <p:sp>
        <p:nvSpPr>
          <p:cNvPr id="21" name="TextBox 20"/>
          <p:cNvSpPr txBox="1"/>
          <p:nvPr/>
        </p:nvSpPr>
        <p:spPr>
          <a:xfrm>
            <a:off x="4553359" y="5470595"/>
            <a:ext cx="666713" cy="461665"/>
          </a:xfrm>
          <a:prstGeom prst="rect">
            <a:avLst/>
          </a:prstGeom>
          <a:noFill/>
        </p:spPr>
        <p:txBody>
          <a:bodyPr wrap="square" rtlCol="0">
            <a:spAutoFit/>
          </a:bodyPr>
          <a:lstStyle/>
          <a:p>
            <a:r>
              <a:rPr lang="en-US" sz="2400" b="1" dirty="0" smtClean="0"/>
              <a:t>16</a:t>
            </a:r>
            <a:endParaRPr lang="en-US" sz="2400" b="1" dirty="0"/>
          </a:p>
        </p:txBody>
      </p:sp>
      <p:sp>
        <p:nvSpPr>
          <p:cNvPr id="23" name="TextBox 22"/>
          <p:cNvSpPr txBox="1"/>
          <p:nvPr/>
        </p:nvSpPr>
        <p:spPr>
          <a:xfrm>
            <a:off x="4247964" y="2267422"/>
            <a:ext cx="305396" cy="461665"/>
          </a:xfrm>
          <a:prstGeom prst="rect">
            <a:avLst/>
          </a:prstGeom>
          <a:noFill/>
        </p:spPr>
        <p:txBody>
          <a:bodyPr wrap="square" rtlCol="0">
            <a:spAutoFit/>
          </a:bodyPr>
          <a:lstStyle/>
          <a:p>
            <a:r>
              <a:rPr lang="en-US" sz="2400" b="1" dirty="0"/>
              <a:t>6</a:t>
            </a:r>
          </a:p>
        </p:txBody>
      </p:sp>
      <p:sp>
        <p:nvSpPr>
          <p:cNvPr id="24" name="TextBox 23"/>
          <p:cNvSpPr txBox="1"/>
          <p:nvPr/>
        </p:nvSpPr>
        <p:spPr>
          <a:xfrm>
            <a:off x="4264772" y="2712870"/>
            <a:ext cx="288588" cy="461665"/>
          </a:xfrm>
          <a:prstGeom prst="rect">
            <a:avLst/>
          </a:prstGeom>
          <a:noFill/>
        </p:spPr>
        <p:txBody>
          <a:bodyPr wrap="square" rtlCol="0">
            <a:spAutoFit/>
          </a:bodyPr>
          <a:lstStyle/>
          <a:p>
            <a:r>
              <a:rPr lang="en-US" sz="2400" b="1" dirty="0" smtClean="0"/>
              <a:t>7</a:t>
            </a:r>
            <a:endParaRPr lang="en-US" sz="2400" b="1" dirty="0"/>
          </a:p>
        </p:txBody>
      </p:sp>
      <p:sp>
        <p:nvSpPr>
          <p:cNvPr id="26" name="TextBox 25"/>
          <p:cNvSpPr txBox="1"/>
          <p:nvPr/>
        </p:nvSpPr>
        <p:spPr>
          <a:xfrm>
            <a:off x="4480796" y="773087"/>
            <a:ext cx="307228" cy="461665"/>
          </a:xfrm>
          <a:prstGeom prst="rect">
            <a:avLst/>
          </a:prstGeom>
          <a:noFill/>
        </p:spPr>
        <p:txBody>
          <a:bodyPr wrap="square" rtlCol="0">
            <a:spAutoFit/>
          </a:bodyPr>
          <a:lstStyle/>
          <a:p>
            <a:r>
              <a:rPr lang="en-US" sz="2400" b="1" dirty="0" smtClean="0"/>
              <a:t>9</a:t>
            </a:r>
            <a:endParaRPr lang="en-US" sz="2400" b="1" dirty="0"/>
          </a:p>
        </p:txBody>
      </p:sp>
      <p:sp>
        <p:nvSpPr>
          <p:cNvPr id="27" name="TextBox 26"/>
          <p:cNvSpPr txBox="1"/>
          <p:nvPr/>
        </p:nvSpPr>
        <p:spPr>
          <a:xfrm>
            <a:off x="7818200" y="3093474"/>
            <a:ext cx="714240" cy="400110"/>
          </a:xfrm>
          <a:prstGeom prst="rect">
            <a:avLst/>
          </a:prstGeom>
          <a:solidFill>
            <a:srgbClr val="FFC000"/>
          </a:solidFill>
        </p:spPr>
        <p:txBody>
          <a:bodyPr wrap="square" rtlCol="0">
            <a:spAutoFit/>
          </a:bodyPr>
          <a:lstStyle/>
          <a:p>
            <a:pPr algn="ctr"/>
            <a:r>
              <a:rPr lang="en-US" sz="2000" b="1" dirty="0" err="1" smtClean="0">
                <a:latin typeface="Times New Roman" pitchFamily="18" charset="0"/>
                <a:cs typeface="Times New Roman" pitchFamily="18" charset="0"/>
              </a:rPr>
              <a:t>Tụy</a:t>
            </a:r>
            <a:endParaRPr lang="en-US" sz="2000" b="1" dirty="0">
              <a:latin typeface="Times New Roman" pitchFamily="18" charset="0"/>
              <a:cs typeface="Times New Roman" pitchFamily="18" charset="0"/>
            </a:endParaRPr>
          </a:p>
        </p:txBody>
      </p:sp>
      <p:sp>
        <p:nvSpPr>
          <p:cNvPr id="28" name="TextBox 27"/>
          <p:cNvSpPr txBox="1"/>
          <p:nvPr/>
        </p:nvSpPr>
        <p:spPr>
          <a:xfrm>
            <a:off x="3245084" y="2225257"/>
            <a:ext cx="1059202" cy="400110"/>
          </a:xfrm>
          <a:prstGeom prst="rect">
            <a:avLst/>
          </a:prstGeom>
          <a:solidFill>
            <a:srgbClr val="FFC000"/>
          </a:solidFill>
        </p:spPr>
        <p:txBody>
          <a:bodyPr wrap="square" rtlCol="0">
            <a:spAutoFit/>
          </a:bodyPr>
          <a:lstStyle/>
          <a:p>
            <a:pPr algn="ctr"/>
            <a:r>
              <a:rPr lang="en-US" sz="2000" b="1" dirty="0" err="1" smtClean="0">
                <a:latin typeface="Times New Roman" pitchFamily="18" charset="0"/>
                <a:cs typeface="Times New Roman" pitchFamily="18" charset="0"/>
              </a:rPr>
              <a:t>Gan</a:t>
            </a:r>
            <a:endParaRPr lang="en-US" sz="2000" b="1" dirty="0">
              <a:latin typeface="Times New Roman" pitchFamily="18" charset="0"/>
              <a:cs typeface="Times New Roman" pitchFamily="18" charset="0"/>
            </a:endParaRPr>
          </a:p>
        </p:txBody>
      </p:sp>
      <p:sp>
        <p:nvSpPr>
          <p:cNvPr id="29" name="TextBox 28"/>
          <p:cNvSpPr txBox="1"/>
          <p:nvPr/>
        </p:nvSpPr>
        <p:spPr>
          <a:xfrm>
            <a:off x="3245084" y="2693364"/>
            <a:ext cx="1059202" cy="400110"/>
          </a:xfrm>
          <a:prstGeom prst="rect">
            <a:avLst/>
          </a:prstGeom>
          <a:solidFill>
            <a:srgbClr val="FFC000"/>
          </a:solidFill>
        </p:spPr>
        <p:txBody>
          <a:bodyPr wrap="square" rtlCol="0">
            <a:spAutoFit/>
          </a:bodyPr>
          <a:lstStyle/>
          <a:p>
            <a:pPr algn="ctr"/>
            <a:r>
              <a:rPr lang="en-US" sz="2000" b="1" dirty="0" err="1" smtClean="0">
                <a:latin typeface="Times New Roman" pitchFamily="18" charset="0"/>
                <a:cs typeface="Times New Roman" pitchFamily="18" charset="0"/>
              </a:rPr>
              <a:t>Mật</a:t>
            </a:r>
            <a:endParaRPr lang="en-US" sz="2000" b="1" dirty="0">
              <a:latin typeface="Times New Roman" pitchFamily="18" charset="0"/>
              <a:cs typeface="Times New Roman" pitchFamily="18" charset="0"/>
            </a:endParaRPr>
          </a:p>
        </p:txBody>
      </p:sp>
      <p:sp>
        <p:nvSpPr>
          <p:cNvPr id="30" name="TextBox 29"/>
          <p:cNvSpPr txBox="1"/>
          <p:nvPr/>
        </p:nvSpPr>
        <p:spPr>
          <a:xfrm>
            <a:off x="2906932" y="761144"/>
            <a:ext cx="1568187" cy="461665"/>
          </a:xfrm>
          <a:prstGeom prst="rect">
            <a:avLst/>
          </a:prstGeom>
          <a:solidFill>
            <a:srgbClr val="F9B883"/>
          </a:solidFill>
        </p:spPr>
        <p:txBody>
          <a:bodyPr wrap="square" rtlCol="0">
            <a:spAutoFit/>
          </a:bodyPr>
          <a:lstStyle/>
          <a:p>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quản</a:t>
            </a:r>
            <a:endParaRPr lang="en-US" sz="2400" dirty="0">
              <a:latin typeface="Times New Roman" pitchFamily="18" charset="0"/>
              <a:cs typeface="Times New Roman" pitchFamily="18" charset="0"/>
            </a:endParaRPr>
          </a:p>
        </p:txBody>
      </p:sp>
      <p:sp>
        <p:nvSpPr>
          <p:cNvPr id="31" name="TextBox 30"/>
          <p:cNvSpPr txBox="1"/>
          <p:nvPr/>
        </p:nvSpPr>
        <p:spPr>
          <a:xfrm>
            <a:off x="7932062" y="1992726"/>
            <a:ext cx="996781" cy="461665"/>
          </a:xfrm>
          <a:prstGeom prst="rect">
            <a:avLst/>
          </a:prstGeom>
          <a:solidFill>
            <a:srgbClr val="F9B883"/>
          </a:solidFill>
        </p:spPr>
        <p:txBody>
          <a:bodyPr wrap="square" rtlCol="0">
            <a:spAutoFit/>
          </a:bodyPr>
          <a:lstStyle/>
          <a:p>
            <a:r>
              <a:rPr lang="en-US" sz="2400" dirty="0" err="1" smtClean="0">
                <a:latin typeface="Times New Roman" pitchFamily="18" charset="0"/>
                <a:cs typeface="Times New Roman" pitchFamily="18" charset="0"/>
              </a:rPr>
              <a:t>Phổi</a:t>
            </a:r>
            <a:endParaRPr lang="en-US" sz="2400" dirty="0">
              <a:latin typeface="Times New Roman" pitchFamily="18" charset="0"/>
              <a:cs typeface="Times New Roman" pitchFamily="18" charset="0"/>
            </a:endParaRPr>
          </a:p>
        </p:txBody>
      </p:sp>
      <p:sp>
        <p:nvSpPr>
          <p:cNvPr id="32" name="Rectangle 31"/>
          <p:cNvSpPr/>
          <p:nvPr/>
        </p:nvSpPr>
        <p:spPr>
          <a:xfrm>
            <a:off x="4896036" y="1916832"/>
            <a:ext cx="3240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788024" y="2267422"/>
            <a:ext cx="293815" cy="15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08104" y="2346367"/>
            <a:ext cx="81009" cy="151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139952" y="3093474"/>
            <a:ext cx="638474" cy="461665"/>
          </a:xfrm>
          <a:prstGeom prst="rect">
            <a:avLst/>
          </a:prstGeom>
          <a:noFill/>
        </p:spPr>
        <p:txBody>
          <a:bodyPr wrap="square" rtlCol="0">
            <a:spAutoFit/>
          </a:bodyPr>
          <a:lstStyle/>
          <a:p>
            <a:r>
              <a:rPr lang="en-US" sz="2400" b="1" dirty="0" smtClean="0"/>
              <a:t>15</a:t>
            </a:r>
            <a:endParaRPr lang="en-US" sz="2400" b="1" dirty="0"/>
          </a:p>
        </p:txBody>
      </p:sp>
      <p:sp>
        <p:nvSpPr>
          <p:cNvPr id="38" name="TextBox 37"/>
          <p:cNvSpPr txBox="1"/>
          <p:nvPr/>
        </p:nvSpPr>
        <p:spPr>
          <a:xfrm>
            <a:off x="7518786" y="1222809"/>
            <a:ext cx="996781" cy="461665"/>
          </a:xfrm>
          <a:prstGeom prst="rect">
            <a:avLst/>
          </a:prstGeom>
          <a:solidFill>
            <a:srgbClr val="FF3B3B"/>
          </a:solidFill>
        </p:spPr>
        <p:txBody>
          <a:bodyPr wrap="square" rtlCol="0">
            <a:spAutoFit/>
          </a:bodyPr>
          <a:lstStyle/>
          <a:p>
            <a:pPr algn="ctr"/>
            <a:r>
              <a:rPr lang="en-US" sz="2400" dirty="0" smtClean="0">
                <a:latin typeface="Times New Roman" pitchFamily="18" charset="0"/>
                <a:cs typeface="Times New Roman" pitchFamily="18" charset="0"/>
              </a:rPr>
              <a:t>Tim</a:t>
            </a:r>
            <a:endParaRPr lang="en-US" sz="2400" dirty="0">
              <a:latin typeface="Times New Roman" pitchFamily="18" charset="0"/>
              <a:cs typeface="Times New Roman" pitchFamily="18" charset="0"/>
            </a:endParaRPr>
          </a:p>
        </p:txBody>
      </p:sp>
      <p:sp>
        <p:nvSpPr>
          <p:cNvPr id="42" name="TextBox 41"/>
          <p:cNvSpPr txBox="1"/>
          <p:nvPr/>
        </p:nvSpPr>
        <p:spPr>
          <a:xfrm>
            <a:off x="2906932" y="3816964"/>
            <a:ext cx="1368152" cy="400110"/>
          </a:xfrm>
          <a:prstGeom prst="rect">
            <a:avLst/>
          </a:prstGeom>
          <a:solidFill>
            <a:srgbClr val="1DC4FF"/>
          </a:solidFill>
        </p:spPr>
        <p:txBody>
          <a:bodyPr wrap="square" rtlCol="0">
            <a:spAutoFit/>
          </a:bodyPr>
          <a:lstStyle/>
          <a:p>
            <a:r>
              <a:rPr lang="en-US" sz="2000" b="1" dirty="0" err="1" smtClean="0">
                <a:latin typeface="Times New Roman" pitchFamily="18" charset="0"/>
                <a:cs typeface="Times New Roman" pitchFamily="18" charset="0"/>
              </a:rPr>
              <a:t>Thận</a:t>
            </a:r>
            <a:endParaRPr lang="en-US" sz="2000" b="1" dirty="0">
              <a:latin typeface="Times New Roman" pitchFamily="18" charset="0"/>
              <a:cs typeface="Times New Roman" pitchFamily="18" charset="0"/>
            </a:endParaRPr>
          </a:p>
        </p:txBody>
      </p:sp>
      <p:sp>
        <p:nvSpPr>
          <p:cNvPr id="43" name="TextBox 42"/>
          <p:cNvSpPr txBox="1"/>
          <p:nvPr/>
        </p:nvSpPr>
        <p:spPr>
          <a:xfrm>
            <a:off x="2949522" y="4289805"/>
            <a:ext cx="1368152" cy="400110"/>
          </a:xfrm>
          <a:prstGeom prst="rect">
            <a:avLst/>
          </a:prstGeom>
          <a:solidFill>
            <a:srgbClr val="1DC4FF"/>
          </a:solidFill>
        </p:spPr>
        <p:txBody>
          <a:bodyPr wrap="square" rtlCol="0">
            <a:spAutoFit/>
          </a:bodyPr>
          <a:lstStyle/>
          <a:p>
            <a:r>
              <a:rPr lang="en-US" sz="2000" b="1" dirty="0" err="1" smtClean="0">
                <a:latin typeface="Times New Roman" pitchFamily="18" charset="0"/>
                <a:cs typeface="Times New Roman" pitchFamily="18" charset="0"/>
              </a:rPr>
              <a:t>Bóng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đái</a:t>
            </a:r>
            <a:endParaRPr lang="en-US" sz="2000" b="1" dirty="0">
              <a:latin typeface="Times New Roman" pitchFamily="18" charset="0"/>
              <a:cs typeface="Times New Roman" pitchFamily="18" charset="0"/>
            </a:endParaRPr>
          </a:p>
        </p:txBody>
      </p:sp>
      <p:sp>
        <p:nvSpPr>
          <p:cNvPr id="22" name="Rectangle 21"/>
          <p:cNvSpPr/>
          <p:nvPr/>
        </p:nvSpPr>
        <p:spPr>
          <a:xfrm>
            <a:off x="188689" y="1197149"/>
            <a:ext cx="2655412" cy="395477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pt-BR" sz="2800" dirty="0" smtClean="0">
                <a:solidFill>
                  <a:schemeClr val="tx1"/>
                </a:solidFill>
                <a:latin typeface="Times New Roman" pitchFamily="18" charset="0"/>
                <a:cs typeface="Times New Roman" pitchFamily="18" charset="0"/>
              </a:rPr>
              <a:t>- Nêu đặc </a:t>
            </a:r>
            <a:r>
              <a:rPr lang="pt-BR" sz="2800" dirty="0">
                <a:solidFill>
                  <a:schemeClr val="tx1"/>
                </a:solidFill>
                <a:latin typeface="Times New Roman" pitchFamily="18" charset="0"/>
                <a:cs typeface="Times New Roman" pitchFamily="18" charset="0"/>
              </a:rPr>
              <a:t>điểm </a:t>
            </a:r>
            <a:r>
              <a:rPr lang="pt-BR" sz="2800" dirty="0" smtClean="0">
                <a:solidFill>
                  <a:schemeClr val="tx1"/>
                </a:solidFill>
                <a:latin typeface="Times New Roman" pitchFamily="18" charset="0"/>
                <a:cs typeface="Times New Roman" pitchFamily="18" charset="0"/>
              </a:rPr>
              <a:t>hệ bài </a:t>
            </a:r>
            <a:r>
              <a:rPr lang="pt-BR" sz="2800" dirty="0">
                <a:solidFill>
                  <a:schemeClr val="tx1"/>
                </a:solidFill>
                <a:latin typeface="Times New Roman" pitchFamily="18" charset="0"/>
                <a:cs typeface="Times New Roman" pitchFamily="18" charset="0"/>
              </a:rPr>
              <a:t>tiết của thằn lằn?</a:t>
            </a:r>
            <a:endParaRPr lang="en-US" sz="2800" dirty="0">
              <a:solidFill>
                <a:schemeClr val="tx1"/>
              </a:solidFill>
              <a:latin typeface="Times New Roman" pitchFamily="18" charset="0"/>
              <a:cs typeface="Times New Roman" pitchFamily="18" charset="0"/>
            </a:endParaRPr>
          </a:p>
          <a:p>
            <a:r>
              <a:rPr lang="pt-BR" sz="2800" dirty="0">
                <a:solidFill>
                  <a:schemeClr val="tx1"/>
                </a:solidFill>
                <a:latin typeface="Times New Roman" pitchFamily="18" charset="0"/>
                <a:cs typeface="Times New Roman" pitchFamily="18" charset="0"/>
              </a:rPr>
              <a:t>- Nước tiểu đặc của thằn lằn liên quan gì đến đời sống ở cạn?</a:t>
            </a:r>
            <a:endParaRPr lang="en-US" sz="2800" dirty="0">
              <a:solidFill>
                <a:schemeClr val="tx1"/>
              </a:solidFill>
              <a:latin typeface="Times New Roman" pitchFamily="18" charset="0"/>
              <a:cs typeface="Times New Roman" pitchFamily="18" charset="0"/>
            </a:endParaRPr>
          </a:p>
        </p:txBody>
      </p:sp>
      <p:sp>
        <p:nvSpPr>
          <p:cNvPr id="39" name="Title 1"/>
          <p:cNvSpPr txBox="1">
            <a:spLocks/>
          </p:cNvSpPr>
          <p:nvPr/>
        </p:nvSpPr>
        <p:spPr>
          <a:xfrm>
            <a:off x="261179" y="198677"/>
            <a:ext cx="2105570" cy="62575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pPr algn="l"/>
            <a:r>
              <a:rPr lang="en-US" sz="3200" b="1" dirty="0"/>
              <a:t>3</a:t>
            </a:r>
            <a:r>
              <a:rPr lang="en-US" sz="3200" b="1" dirty="0" smtClean="0"/>
              <a:t>. </a:t>
            </a:r>
            <a:r>
              <a:rPr lang="en-US" sz="3200" b="1" dirty="0" err="1" smtClean="0"/>
              <a:t>Bài</a:t>
            </a:r>
            <a:r>
              <a:rPr lang="en-US" sz="3200" b="1" dirty="0" smtClean="0"/>
              <a:t> </a:t>
            </a:r>
            <a:r>
              <a:rPr lang="en-US" sz="3200" b="1" dirty="0" err="1" smtClean="0"/>
              <a:t>tiết</a:t>
            </a:r>
            <a:endParaRPr lang="en-US" sz="3200" b="1" dirty="0"/>
          </a:p>
        </p:txBody>
      </p:sp>
    </p:spTree>
    <p:extLst>
      <p:ext uri="{BB962C8B-B14F-4D97-AF65-F5344CB8AC3E}">
        <p14:creationId xmlns:p14="http://schemas.microsoft.com/office/powerpoint/2010/main" val="124653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barn(inVertical)">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7" grpId="0" animBg="1"/>
      <p:bldP spid="28" grpId="0" animBg="1"/>
      <p:bldP spid="29" grpId="0" animBg="1"/>
      <p:bldP spid="30" grpId="0" animBg="1"/>
      <p:bldP spid="31" grpId="0" animBg="1"/>
      <p:bldP spid="38" grpId="0" animBg="1"/>
      <p:bldP spid="42" grpId="0" animBg="1"/>
      <p:bldP spid="43"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07214"/>
            <a:ext cx="3942147" cy="645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164288" y="692696"/>
            <a:ext cx="1728192"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Thùy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giác</a:t>
            </a:r>
            <a:endParaRPr lang="en-US" sz="2400" dirty="0">
              <a:latin typeface="Times New Roman" pitchFamily="18" charset="0"/>
              <a:cs typeface="Times New Roman" pitchFamily="18" charset="0"/>
            </a:endParaRPr>
          </a:p>
        </p:txBody>
      </p:sp>
      <p:sp>
        <p:nvSpPr>
          <p:cNvPr id="6" name="Rectangle 5"/>
          <p:cNvSpPr/>
          <p:nvPr/>
        </p:nvSpPr>
        <p:spPr>
          <a:xfrm>
            <a:off x="7178824" y="5781843"/>
            <a:ext cx="1728192"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sống</a:t>
            </a:r>
            <a:endParaRPr lang="en-US" sz="2400" dirty="0">
              <a:latin typeface="Times New Roman" pitchFamily="18" charset="0"/>
              <a:cs typeface="Times New Roman" pitchFamily="18" charset="0"/>
            </a:endParaRPr>
          </a:p>
        </p:txBody>
      </p:sp>
      <p:sp>
        <p:nvSpPr>
          <p:cNvPr id="7" name="Rectangle 6"/>
          <p:cNvSpPr/>
          <p:nvPr/>
        </p:nvSpPr>
        <p:spPr>
          <a:xfrm>
            <a:off x="7293781" y="2060848"/>
            <a:ext cx="1728192"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endParaRPr lang="en-US" sz="2400" dirty="0">
              <a:latin typeface="Times New Roman" pitchFamily="18" charset="0"/>
              <a:cs typeface="Times New Roman" pitchFamily="18" charset="0"/>
            </a:endParaRPr>
          </a:p>
        </p:txBody>
      </p:sp>
      <p:sp>
        <p:nvSpPr>
          <p:cNvPr id="8" name="Rectangle 7"/>
          <p:cNvSpPr/>
          <p:nvPr/>
        </p:nvSpPr>
        <p:spPr>
          <a:xfrm>
            <a:off x="7316688" y="3886888"/>
            <a:ext cx="1728192"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Thùy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giác</a:t>
            </a:r>
            <a:endParaRPr lang="en-US" sz="2400" dirty="0">
              <a:latin typeface="Times New Roman" pitchFamily="18" charset="0"/>
              <a:cs typeface="Times New Roman" pitchFamily="18" charset="0"/>
            </a:endParaRPr>
          </a:p>
        </p:txBody>
      </p:sp>
      <p:sp>
        <p:nvSpPr>
          <p:cNvPr id="9" name="Rectangle 8"/>
          <p:cNvSpPr/>
          <p:nvPr/>
        </p:nvSpPr>
        <p:spPr>
          <a:xfrm>
            <a:off x="2245217" y="5385799"/>
            <a:ext cx="1728192"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6.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tủy</a:t>
            </a:r>
            <a:endParaRPr lang="en-US" sz="2400" dirty="0">
              <a:latin typeface="Times New Roman" pitchFamily="18" charset="0"/>
              <a:cs typeface="Times New Roman" pitchFamily="18" charset="0"/>
            </a:endParaRPr>
          </a:p>
        </p:txBody>
      </p:sp>
      <p:sp>
        <p:nvSpPr>
          <p:cNvPr id="10" name="Rectangle 9"/>
          <p:cNvSpPr/>
          <p:nvPr/>
        </p:nvSpPr>
        <p:spPr>
          <a:xfrm>
            <a:off x="2209800" y="4257174"/>
            <a:ext cx="1728192"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5</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não</a:t>
            </a:r>
            <a:endParaRPr lang="en-US" sz="2400" dirty="0">
              <a:latin typeface="Times New Roman" pitchFamily="18" charset="0"/>
              <a:cs typeface="Times New Roman" pitchFamily="18" charset="0"/>
            </a:endParaRPr>
          </a:p>
        </p:txBody>
      </p:sp>
      <p:sp>
        <p:nvSpPr>
          <p:cNvPr id="13" name="Title 6"/>
          <p:cNvSpPr txBox="1">
            <a:spLocks/>
          </p:cNvSpPr>
          <p:nvPr/>
        </p:nvSpPr>
        <p:spPr>
          <a:xfrm>
            <a:off x="9745" y="3377"/>
            <a:ext cx="5498359" cy="79216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3600" b="1" smtClean="0">
                <a:solidFill>
                  <a:schemeClr val="tx1"/>
                </a:solidFill>
              </a:rPr>
              <a:t>III. Thần kinh và giác quan</a:t>
            </a:r>
            <a:endParaRPr lang="en-US" sz="3600" b="1" dirty="0">
              <a:solidFill>
                <a:schemeClr val="tx1"/>
              </a:solidFill>
            </a:endParaRPr>
          </a:p>
        </p:txBody>
      </p:sp>
    </p:spTree>
    <p:extLst>
      <p:ext uri="{BB962C8B-B14F-4D97-AF65-F5344CB8AC3E}">
        <p14:creationId xmlns:p14="http://schemas.microsoft.com/office/powerpoint/2010/main" val="17222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1447800"/>
            <a:ext cx="8534400" cy="4038600"/>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4000" smtClean="0">
                <a:latin typeface="Times New Roman" panose="02020603050405020304" pitchFamily="18" charset="0"/>
                <a:cs typeface="Times New Roman" panose="02020603050405020304" pitchFamily="18" charset="0"/>
              </a:rPr>
              <a:t>- </a:t>
            </a:r>
            <a:r>
              <a:rPr lang="en-US" sz="4000">
                <a:latin typeface="Times New Roman" pitchFamily="18" charset="0"/>
                <a:cs typeface="Times New Roman" pitchFamily="18" charset="0"/>
              </a:rPr>
              <a:t>*Thần kinh: </a:t>
            </a:r>
            <a:br>
              <a:rPr lang="en-US" sz="4000">
                <a:latin typeface="Times New Roman" pitchFamily="18" charset="0"/>
                <a:cs typeface="Times New Roman" pitchFamily="18" charset="0"/>
              </a:rPr>
            </a:br>
            <a:r>
              <a:rPr lang="en-US" sz="4000">
                <a:latin typeface="Times New Roman" pitchFamily="18" charset="0"/>
                <a:cs typeface="Times New Roman" pitchFamily="18" charset="0"/>
              </a:rPr>
              <a:t>Não trước và tiểu não phát triển</a:t>
            </a:r>
            <a:br>
              <a:rPr lang="en-US" sz="4000">
                <a:latin typeface="Times New Roman" pitchFamily="18" charset="0"/>
                <a:cs typeface="Times New Roman" pitchFamily="18" charset="0"/>
              </a:rPr>
            </a:br>
            <a:r>
              <a:rPr lang="en-US" sz="4000">
                <a:latin typeface="Times New Roman" pitchFamily="18" charset="0"/>
                <a:cs typeface="Times New Roman" pitchFamily="18" charset="0"/>
              </a:rPr>
              <a:t>* Giác quan</a:t>
            </a:r>
            <a:br>
              <a:rPr lang="en-US" sz="4000">
                <a:latin typeface="Times New Roman" pitchFamily="18" charset="0"/>
                <a:cs typeface="Times New Roman" pitchFamily="18" charset="0"/>
              </a:rPr>
            </a:br>
            <a:r>
              <a:rPr lang="pt-BR" sz="4000">
                <a:latin typeface="Times New Roman" pitchFamily="18" charset="0"/>
                <a:cs typeface="Times New Roman" pitchFamily="18" charset="0"/>
              </a:rPr>
              <a:t>+ Tai có màng nhĩ, chưa có vành tai</a:t>
            </a:r>
            <a:r>
              <a:rPr lang="en-US" sz="4000">
                <a:latin typeface="Times New Roman" pitchFamily="18" charset="0"/>
                <a:cs typeface="Times New Roman" pitchFamily="18" charset="0"/>
              </a:rPr>
              <a:t/>
            </a:r>
            <a:br>
              <a:rPr lang="en-US" sz="4000">
                <a:latin typeface="Times New Roman" pitchFamily="18" charset="0"/>
                <a:cs typeface="Times New Roman" pitchFamily="18" charset="0"/>
              </a:rPr>
            </a:br>
            <a:r>
              <a:rPr lang="fr-FR" sz="4000">
                <a:latin typeface="Times New Roman" pitchFamily="18" charset="0"/>
                <a:cs typeface="Times New Roman" pitchFamily="18" charset="0"/>
              </a:rPr>
              <a:t>+ Mắt có mi mắt và tuyến lệ</a:t>
            </a:r>
            <a:endParaRPr lang="en-US" sz="4000"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533400"/>
            <a:ext cx="963985" cy="809625"/>
          </a:xfrm>
          <a:prstGeom prst="rect">
            <a:avLst/>
          </a:prstGeom>
        </p:spPr>
      </p:pic>
      <p:sp>
        <p:nvSpPr>
          <p:cNvPr id="8" name="Title 6"/>
          <p:cNvSpPr txBox="1">
            <a:spLocks/>
          </p:cNvSpPr>
          <p:nvPr/>
        </p:nvSpPr>
        <p:spPr>
          <a:xfrm>
            <a:off x="9745" y="3377"/>
            <a:ext cx="5498359" cy="79216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3600" b="1" smtClean="0">
                <a:solidFill>
                  <a:schemeClr val="tx1"/>
                </a:solidFill>
              </a:rPr>
              <a:t>III. Thần kinh và giác quan</a:t>
            </a:r>
            <a:endParaRPr lang="en-US" sz="3600" b="1" dirty="0">
              <a:solidFill>
                <a:schemeClr val="tx1"/>
              </a:solidFill>
            </a:endParaRPr>
          </a:p>
        </p:txBody>
      </p:sp>
    </p:spTree>
    <p:extLst>
      <p:ext uri="{BB962C8B-B14F-4D97-AF65-F5344CB8AC3E}">
        <p14:creationId xmlns:p14="http://schemas.microsoft.com/office/powerpoint/2010/main" val="152465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20688"/>
            <a:ext cx="7772400" cy="3168352"/>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2400" b="1" dirty="0" smtClean="0">
                <a:solidFill>
                  <a:schemeClr val="tx1"/>
                </a:solidFill>
              </a:rPr>
              <a:t/>
            </a:r>
            <a:br>
              <a:rPr lang="en-US" sz="2400" b="1" dirty="0" smtClean="0">
                <a:solidFill>
                  <a:schemeClr val="tx1"/>
                </a:solidFill>
              </a:rPr>
            </a:br>
            <a:r>
              <a:rPr lang="en-US" sz="2400" dirty="0">
                <a:solidFill>
                  <a:schemeClr val="tx1"/>
                </a:solidFill>
              </a:rPr>
              <a:t> </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1. </a:t>
            </a:r>
            <a:r>
              <a:rPr lang="en-US" sz="2400" dirty="0" err="1" smtClean="0">
                <a:solidFill>
                  <a:schemeClr val="tx1"/>
                </a:solidFill>
              </a:rPr>
              <a:t>Cấu</a:t>
            </a:r>
            <a:r>
              <a:rPr lang="en-US" sz="2400" dirty="0" smtClean="0">
                <a:solidFill>
                  <a:schemeClr val="tx1"/>
                </a:solidFill>
              </a:rPr>
              <a:t> </a:t>
            </a:r>
            <a:r>
              <a:rPr lang="en-US" sz="2400" dirty="0" err="1" smtClean="0">
                <a:solidFill>
                  <a:schemeClr val="tx1"/>
                </a:solidFill>
              </a:rPr>
              <a:t>tạo</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Thằn</a:t>
            </a:r>
            <a:r>
              <a:rPr lang="en-US" sz="2400" dirty="0" smtClean="0">
                <a:solidFill>
                  <a:schemeClr val="tx1"/>
                </a:solidFill>
              </a:rPr>
              <a:t> </a:t>
            </a:r>
            <a:r>
              <a:rPr lang="en-US" sz="2400" dirty="0" err="1" smtClean="0">
                <a:solidFill>
                  <a:schemeClr val="tx1"/>
                </a:solidFill>
              </a:rPr>
              <a:t>lằn</a:t>
            </a:r>
            <a:r>
              <a:rPr lang="en-US" sz="2400" dirty="0" smtClean="0">
                <a:solidFill>
                  <a:schemeClr val="tx1"/>
                </a:solidFill>
              </a:rPr>
              <a:t> </a:t>
            </a:r>
            <a:r>
              <a:rPr lang="en-US" sz="2400" dirty="0" err="1" smtClean="0">
                <a:solidFill>
                  <a:schemeClr val="tx1"/>
                </a:solidFill>
              </a:rPr>
              <a:t>thích</a:t>
            </a:r>
            <a:r>
              <a:rPr lang="en-US" sz="2400" dirty="0" smtClean="0">
                <a:solidFill>
                  <a:schemeClr val="tx1"/>
                </a:solidFill>
              </a:rPr>
              <a:t> </a:t>
            </a:r>
            <a:r>
              <a:rPr lang="en-US" sz="2400" dirty="0" err="1" smtClean="0">
                <a:solidFill>
                  <a:schemeClr val="tx1"/>
                </a:solidFill>
              </a:rPr>
              <a:t>nghi</a:t>
            </a:r>
            <a:r>
              <a:rPr lang="en-US" sz="2400" dirty="0" smtClean="0">
                <a:solidFill>
                  <a:schemeClr val="tx1"/>
                </a:solidFill>
              </a:rPr>
              <a:t> </a:t>
            </a:r>
            <a:r>
              <a:rPr lang="en-US" sz="2400" dirty="0" err="1" smtClean="0">
                <a:solidFill>
                  <a:schemeClr val="tx1"/>
                </a:solidFill>
              </a:rPr>
              <a:t>với</a:t>
            </a:r>
            <a:r>
              <a:rPr lang="en-US" sz="2400" dirty="0" smtClean="0">
                <a:solidFill>
                  <a:schemeClr val="tx1"/>
                </a:solidFill>
              </a:rPr>
              <a:t> </a:t>
            </a:r>
            <a:r>
              <a:rPr lang="en-US" sz="2400" dirty="0" err="1" smtClean="0">
                <a:solidFill>
                  <a:schemeClr val="tx1"/>
                </a:solidFill>
              </a:rPr>
              <a:t>đời</a:t>
            </a:r>
            <a:r>
              <a:rPr lang="en-US" sz="2400" dirty="0" smtClean="0">
                <a:solidFill>
                  <a:schemeClr val="tx1"/>
                </a:solidFill>
              </a:rPr>
              <a:t>  </a:t>
            </a:r>
            <a:r>
              <a:rPr lang="en-US" sz="2400" dirty="0" err="1" smtClean="0">
                <a:solidFill>
                  <a:schemeClr val="tx1"/>
                </a:solidFill>
              </a:rPr>
              <a:t>sống</a:t>
            </a:r>
            <a:r>
              <a:rPr lang="en-US" sz="2400" dirty="0" smtClean="0">
                <a:solidFill>
                  <a:schemeClr val="tx1"/>
                </a:solidFill>
              </a:rPr>
              <a:t> ở </a:t>
            </a:r>
            <a:r>
              <a:rPr lang="en-US" sz="2400" dirty="0" err="1" smtClean="0">
                <a:solidFill>
                  <a:schemeClr val="tx1"/>
                </a:solidFill>
              </a:rPr>
              <a:t>cạn</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hiện</a:t>
            </a:r>
            <a:r>
              <a:rPr lang="en-US" sz="2400" dirty="0" smtClean="0">
                <a:solidFill>
                  <a:schemeClr val="tx1"/>
                </a:solidFill>
              </a:rPr>
              <a:t> ở </a:t>
            </a:r>
            <a:r>
              <a:rPr lang="en-US" sz="2400" dirty="0" err="1">
                <a:solidFill>
                  <a:schemeClr val="tx1"/>
                </a:solidFill>
              </a:rPr>
              <a:t>Hệ</a:t>
            </a:r>
            <a:r>
              <a:rPr lang="en-US" sz="2400" dirty="0">
                <a:solidFill>
                  <a:schemeClr val="tx1"/>
                </a:solidFill>
              </a:rPr>
              <a:t> </a:t>
            </a:r>
            <a:r>
              <a:rPr lang="en-US" sz="2400" dirty="0" err="1" smtClean="0">
                <a:solidFill>
                  <a:schemeClr val="tx1"/>
                </a:solidFill>
              </a:rPr>
              <a:t>tiêu</a:t>
            </a:r>
            <a:r>
              <a:rPr lang="en-US" sz="2400" dirty="0" smtClean="0">
                <a:solidFill>
                  <a:schemeClr val="tx1"/>
                </a:solidFill>
              </a:rPr>
              <a:t> </a:t>
            </a:r>
            <a:r>
              <a:rPr lang="en-US" sz="2400" dirty="0" err="1">
                <a:solidFill>
                  <a:schemeClr val="tx1"/>
                </a:solidFill>
              </a:rPr>
              <a:t>hóa</a:t>
            </a:r>
            <a:r>
              <a:rPr lang="en-US" sz="2400" dirty="0">
                <a:solidFill>
                  <a:schemeClr val="tx1"/>
                </a:solidFill>
              </a:rPr>
              <a:t> </a:t>
            </a:r>
            <a:r>
              <a:rPr lang="en-US" sz="2400" dirty="0" err="1" smtClean="0">
                <a:solidFill>
                  <a:schemeClr val="tx1"/>
                </a:solidFill>
              </a:rPr>
              <a:t>có</a:t>
            </a:r>
            <a:r>
              <a:rPr lang="en-US" sz="2400" dirty="0" smtClean="0">
                <a:solidFill>
                  <a:schemeClr val="tx1"/>
                </a:solidFill>
              </a:rPr>
              <a:t> ............(1)............ </a:t>
            </a:r>
            <a:r>
              <a:rPr lang="en-US" sz="2400" dirty="0" err="1">
                <a:solidFill>
                  <a:schemeClr val="tx1"/>
                </a:solidFill>
              </a:rPr>
              <a:t>p</a:t>
            </a:r>
            <a:r>
              <a:rPr lang="en-US" sz="2400" dirty="0" err="1" smtClean="0">
                <a:solidFill>
                  <a:schemeClr val="tx1"/>
                </a:solidFill>
              </a:rPr>
              <a:t>hân</a:t>
            </a:r>
            <a:r>
              <a:rPr lang="en-US" sz="2400" dirty="0" smtClean="0">
                <a:solidFill>
                  <a:schemeClr val="tx1"/>
                </a:solidFill>
              </a:rPr>
              <a:t> </a:t>
            </a:r>
            <a:r>
              <a:rPr lang="en-US" sz="2400" dirty="0" err="1" smtClean="0">
                <a:solidFill>
                  <a:schemeClr val="tx1"/>
                </a:solidFill>
              </a:rPr>
              <a:t>hóa</a:t>
            </a:r>
            <a:r>
              <a:rPr lang="en-US" sz="2400" dirty="0" smtClean="0">
                <a:solidFill>
                  <a:schemeClr val="tx1"/>
                </a:solidFill>
              </a:rPr>
              <a:t> </a:t>
            </a:r>
            <a:r>
              <a:rPr lang="en-US" sz="2400" dirty="0" err="1" smtClean="0">
                <a:solidFill>
                  <a:schemeClr val="tx1"/>
                </a:solidFill>
              </a:rPr>
              <a:t>rõ</a:t>
            </a:r>
            <a:r>
              <a:rPr lang="en-US" sz="2400" dirty="0" smtClean="0">
                <a:solidFill>
                  <a:schemeClr val="tx1"/>
                </a:solidFill>
              </a:rPr>
              <a:t> </a:t>
            </a:r>
            <a:r>
              <a:rPr lang="en-US" sz="2400" dirty="0" err="1" smtClean="0">
                <a:solidFill>
                  <a:schemeClr val="tx1"/>
                </a:solidFill>
              </a:rPr>
              <a:t>rệt</a:t>
            </a:r>
            <a:r>
              <a:rPr lang="en-US" sz="2400" dirty="0" smtClean="0">
                <a:solidFill>
                  <a:schemeClr val="tx1"/>
                </a:solidFill>
              </a:rPr>
              <a:t>,  </a:t>
            </a:r>
            <a:r>
              <a:rPr lang="en-US" sz="2400" dirty="0" err="1" smtClean="0">
                <a:solidFill>
                  <a:schemeClr val="tx1"/>
                </a:solidFill>
              </a:rPr>
              <a:t>ruột</a:t>
            </a:r>
            <a:r>
              <a:rPr lang="en-US" sz="2400" dirty="0" smtClean="0">
                <a:solidFill>
                  <a:schemeClr val="tx1"/>
                </a:solidFill>
              </a:rPr>
              <a:t> </a:t>
            </a:r>
            <a:r>
              <a:rPr lang="en-US" sz="2400" dirty="0" err="1" smtClean="0">
                <a:solidFill>
                  <a:schemeClr val="tx1"/>
                </a:solidFill>
              </a:rPr>
              <a:t>đã</a:t>
            </a:r>
            <a:r>
              <a:rPr lang="en-US" sz="2400" dirty="0" smtClean="0">
                <a:solidFill>
                  <a:schemeClr val="tx1"/>
                </a:solidFill>
              </a:rPr>
              <a:t>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thêm</a:t>
            </a:r>
            <a:r>
              <a:rPr lang="en-US" sz="2400" dirty="0" smtClean="0">
                <a:solidFill>
                  <a:schemeClr val="tx1"/>
                </a:solidFill>
              </a:rPr>
              <a:t>.....(2).................... </a:t>
            </a:r>
            <a:r>
              <a:rPr lang="en-US" sz="2400" dirty="0" err="1" smtClean="0">
                <a:solidFill>
                  <a:schemeClr val="tx1"/>
                </a:solidFill>
              </a:rPr>
              <a:t>để</a:t>
            </a:r>
            <a:r>
              <a:rPr lang="en-US" sz="2400" dirty="0" smtClean="0">
                <a:solidFill>
                  <a:schemeClr val="tx1"/>
                </a:solidFill>
              </a:rPr>
              <a:t> </a:t>
            </a:r>
            <a:r>
              <a:rPr lang="en-US" sz="2400" dirty="0" err="1" smtClean="0">
                <a:solidFill>
                  <a:schemeClr val="tx1"/>
                </a:solidFill>
              </a:rPr>
              <a:t>hấp</a:t>
            </a:r>
            <a:r>
              <a:rPr lang="en-US" sz="2400" dirty="0" smtClean="0">
                <a:solidFill>
                  <a:schemeClr val="tx1"/>
                </a:solidFill>
              </a:rPr>
              <a:t> </a:t>
            </a:r>
            <a:r>
              <a:rPr lang="en-US" sz="2400" dirty="0" err="1" smtClean="0">
                <a:solidFill>
                  <a:schemeClr val="tx1"/>
                </a:solidFill>
              </a:rPr>
              <a:t>thụ</a:t>
            </a:r>
            <a:r>
              <a:rPr lang="en-US" sz="2400" dirty="0" smtClean="0">
                <a:solidFill>
                  <a:schemeClr val="tx1"/>
                </a:solidFill>
              </a:rPr>
              <a:t> </a:t>
            </a:r>
            <a:r>
              <a:rPr lang="en-US" sz="2400" dirty="0" err="1" smtClean="0">
                <a:solidFill>
                  <a:schemeClr val="tx1"/>
                </a:solidFill>
              </a:rPr>
              <a:t>lại</a:t>
            </a:r>
            <a:r>
              <a:rPr lang="en-US" sz="2400" dirty="0" smtClean="0">
                <a:solidFill>
                  <a:schemeClr val="tx1"/>
                </a:solidFill>
              </a:rPr>
              <a:t> </a:t>
            </a:r>
            <a:r>
              <a:rPr lang="en-US" sz="2400" dirty="0" err="1" smtClean="0">
                <a:solidFill>
                  <a:schemeClr val="tx1"/>
                </a:solidFill>
              </a:rPr>
              <a:t>nước</a:t>
            </a:r>
            <a:r>
              <a:rPr lang="en-US" sz="2400" dirty="0" smtClean="0">
                <a:solidFill>
                  <a:schemeClr val="tx1"/>
                </a:solidFill>
              </a:rPr>
              <a:t>. </a:t>
            </a:r>
            <a:r>
              <a:rPr lang="en-US" sz="2400" dirty="0" err="1" smtClean="0">
                <a:solidFill>
                  <a:schemeClr val="tx1"/>
                </a:solidFill>
              </a:rPr>
              <a:t>Hô</a:t>
            </a:r>
            <a:r>
              <a:rPr lang="en-US" sz="2400" dirty="0" smtClean="0">
                <a:solidFill>
                  <a:schemeClr val="tx1"/>
                </a:solidFill>
              </a:rPr>
              <a:t> </a:t>
            </a:r>
            <a:r>
              <a:rPr lang="en-US" sz="2400" dirty="0" err="1" smtClean="0">
                <a:solidFill>
                  <a:schemeClr val="tx1"/>
                </a:solidFill>
              </a:rPr>
              <a:t>hấp</a:t>
            </a:r>
            <a:r>
              <a:rPr lang="en-US" sz="2400" dirty="0" smtClean="0">
                <a:solidFill>
                  <a:schemeClr val="tx1"/>
                </a:solidFill>
              </a:rPr>
              <a:t> </a:t>
            </a:r>
            <a:r>
              <a:rPr lang="en-US" sz="2400" dirty="0" err="1" smtClean="0">
                <a:solidFill>
                  <a:schemeClr val="tx1"/>
                </a:solidFill>
              </a:rPr>
              <a:t>hoàn</a:t>
            </a:r>
            <a:r>
              <a:rPr lang="en-US" sz="2400" dirty="0" smtClean="0">
                <a:solidFill>
                  <a:schemeClr val="tx1"/>
                </a:solidFill>
              </a:rPr>
              <a:t> </a:t>
            </a:r>
            <a:r>
              <a:rPr lang="en-US" sz="2400" dirty="0" err="1" smtClean="0">
                <a:solidFill>
                  <a:schemeClr val="tx1"/>
                </a:solidFill>
              </a:rPr>
              <a:t>toàn</a:t>
            </a:r>
            <a:r>
              <a:rPr lang="en-US" sz="2400" dirty="0" smtClean="0">
                <a:solidFill>
                  <a:schemeClr val="tx1"/>
                </a:solidFill>
              </a:rPr>
              <a:t> </a:t>
            </a:r>
            <a:r>
              <a:rPr lang="en-US" sz="2400" dirty="0" err="1" smtClean="0">
                <a:solidFill>
                  <a:schemeClr val="tx1"/>
                </a:solidFill>
              </a:rPr>
              <a:t>bằng</a:t>
            </a:r>
            <a:r>
              <a:rPr lang="en-US" sz="2400" dirty="0" smtClean="0">
                <a:solidFill>
                  <a:schemeClr val="tx1"/>
                </a:solidFill>
              </a:rPr>
              <a:t> ......(3).... </a:t>
            </a:r>
            <a:r>
              <a:rPr lang="en-US" sz="2400" dirty="0" err="1" smtClean="0">
                <a:solidFill>
                  <a:schemeClr val="tx1"/>
                </a:solidFill>
              </a:rPr>
              <a:t>Hệ</a:t>
            </a:r>
            <a:r>
              <a:rPr lang="en-US" sz="2400" dirty="0" smtClean="0">
                <a:solidFill>
                  <a:schemeClr val="tx1"/>
                </a:solidFill>
              </a:rPr>
              <a:t> </a:t>
            </a:r>
            <a:r>
              <a:rPr lang="en-US" sz="2400" dirty="0" err="1" smtClean="0">
                <a:solidFill>
                  <a:schemeClr val="tx1"/>
                </a:solidFill>
              </a:rPr>
              <a:t>tuần</a:t>
            </a:r>
            <a:r>
              <a:rPr lang="en-US" sz="2400" dirty="0" smtClean="0">
                <a:solidFill>
                  <a:schemeClr val="tx1"/>
                </a:solidFill>
              </a:rPr>
              <a:t> </a:t>
            </a:r>
            <a:r>
              <a:rPr lang="en-US" sz="2400" dirty="0" err="1" smtClean="0">
                <a:solidFill>
                  <a:schemeClr val="tx1"/>
                </a:solidFill>
              </a:rPr>
              <a:t>hoàn</a:t>
            </a:r>
            <a:r>
              <a:rPr lang="en-US" sz="2400" dirty="0" smtClean="0">
                <a:solidFill>
                  <a:schemeClr val="tx1"/>
                </a:solidFill>
              </a:rPr>
              <a:t> </a:t>
            </a:r>
            <a:r>
              <a:rPr lang="en-US" sz="2400" dirty="0" err="1" smtClean="0">
                <a:solidFill>
                  <a:schemeClr val="tx1"/>
                </a:solidFill>
              </a:rPr>
              <a:t>xuất</a:t>
            </a:r>
            <a:r>
              <a:rPr lang="en-US" sz="2400" dirty="0" smtClean="0">
                <a:solidFill>
                  <a:schemeClr val="tx1"/>
                </a:solidFill>
              </a:rPr>
              <a:t> </a:t>
            </a:r>
            <a:r>
              <a:rPr lang="en-US" sz="2400" dirty="0" err="1" smtClean="0">
                <a:solidFill>
                  <a:schemeClr val="tx1"/>
                </a:solidFill>
              </a:rPr>
              <a:t>hiện</a:t>
            </a:r>
            <a:r>
              <a:rPr lang="en-US" sz="2400" dirty="0" smtClean="0">
                <a:solidFill>
                  <a:schemeClr val="tx1"/>
                </a:solidFill>
              </a:rPr>
              <a:t> </a:t>
            </a:r>
            <a:r>
              <a:rPr lang="en-US" sz="2400" dirty="0" err="1" smtClean="0">
                <a:solidFill>
                  <a:schemeClr val="tx1"/>
                </a:solidFill>
              </a:rPr>
              <a:t>thêm</a:t>
            </a:r>
            <a:r>
              <a:rPr lang="en-US" sz="2400" dirty="0" smtClean="0">
                <a:solidFill>
                  <a:schemeClr val="tx1"/>
                </a:solidFill>
              </a:rPr>
              <a:t> ......(4).....ở </a:t>
            </a:r>
            <a:r>
              <a:rPr lang="en-US" sz="2400" dirty="0" err="1" smtClean="0">
                <a:solidFill>
                  <a:schemeClr val="tx1"/>
                </a:solidFill>
              </a:rPr>
              <a:t>tâm</a:t>
            </a:r>
            <a:r>
              <a:rPr lang="en-US" sz="2400" dirty="0" smtClean="0">
                <a:solidFill>
                  <a:schemeClr val="tx1"/>
                </a:solidFill>
              </a:rPr>
              <a:t> </a:t>
            </a:r>
            <a:r>
              <a:rPr lang="en-US" sz="2400" dirty="0" err="1" smtClean="0">
                <a:solidFill>
                  <a:schemeClr val="tx1"/>
                </a:solidFill>
              </a:rPr>
              <a:t>thất</a:t>
            </a:r>
            <a:r>
              <a:rPr lang="en-US" sz="2400" dirty="0" smtClean="0">
                <a:solidFill>
                  <a:schemeClr val="tx1"/>
                </a:solidFill>
              </a:rPr>
              <a:t> </a:t>
            </a:r>
            <a:r>
              <a:rPr lang="en-US" sz="2400" dirty="0" err="1" smtClean="0">
                <a:solidFill>
                  <a:schemeClr val="tx1"/>
                </a:solidFill>
              </a:rPr>
              <a:t>nên</a:t>
            </a:r>
            <a:r>
              <a:rPr lang="en-US" sz="2400" dirty="0" smtClean="0">
                <a:solidFill>
                  <a:schemeClr val="tx1"/>
                </a:solidFill>
              </a:rPr>
              <a:t> </a:t>
            </a:r>
            <a:r>
              <a:rPr lang="en-US" sz="2400" dirty="0" err="1" smtClean="0">
                <a:solidFill>
                  <a:schemeClr val="tx1"/>
                </a:solidFill>
              </a:rPr>
              <a:t>máu</a:t>
            </a:r>
            <a:r>
              <a:rPr lang="en-US" sz="2400" dirty="0" smtClean="0">
                <a:solidFill>
                  <a:schemeClr val="tx1"/>
                </a:solidFill>
              </a:rPr>
              <a:t> </a:t>
            </a:r>
            <a:r>
              <a:rPr lang="en-US" sz="2400" dirty="0" err="1" smtClean="0">
                <a:solidFill>
                  <a:schemeClr val="tx1"/>
                </a:solidFill>
              </a:rPr>
              <a:t>đi</a:t>
            </a:r>
            <a:r>
              <a:rPr lang="en-US" sz="2400" dirty="0" smtClean="0">
                <a:solidFill>
                  <a:schemeClr val="tx1"/>
                </a:solidFill>
              </a:rPr>
              <a:t> </a:t>
            </a:r>
            <a:r>
              <a:rPr lang="en-US" sz="2400" dirty="0" err="1" smtClean="0">
                <a:solidFill>
                  <a:schemeClr val="tx1"/>
                </a:solidFill>
              </a:rPr>
              <a:t>nuôi</a:t>
            </a:r>
            <a:r>
              <a:rPr lang="en-US" sz="2400" dirty="0" smtClean="0">
                <a:solidFill>
                  <a:schemeClr val="tx1"/>
                </a:solidFill>
              </a:rPr>
              <a:t> </a:t>
            </a:r>
            <a:r>
              <a:rPr lang="en-US" sz="2400" dirty="0" err="1" smtClean="0">
                <a:solidFill>
                  <a:schemeClr val="tx1"/>
                </a:solidFill>
              </a:rPr>
              <a:t>cơ</a:t>
            </a:r>
            <a:r>
              <a:rPr lang="en-US" sz="2400" dirty="0" smtClean="0">
                <a:solidFill>
                  <a:schemeClr val="tx1"/>
                </a:solidFill>
              </a:rPr>
              <a:t> </a:t>
            </a:r>
            <a:r>
              <a:rPr lang="en-US" sz="2400" dirty="0" err="1" smtClean="0">
                <a:solidFill>
                  <a:schemeClr val="tx1"/>
                </a:solidFill>
              </a:rPr>
              <a:t>thể</a:t>
            </a:r>
            <a:r>
              <a:rPr lang="en-US" sz="2400" dirty="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máu</a:t>
            </a:r>
            <a:r>
              <a:rPr lang="en-US" sz="2400" dirty="0" smtClean="0">
                <a:solidFill>
                  <a:schemeClr val="tx1"/>
                </a:solidFill>
              </a:rPr>
              <a:t>.......(5).. </a:t>
            </a:r>
            <a:r>
              <a:rPr lang="en-US" sz="2400" dirty="0" err="1">
                <a:solidFill>
                  <a:schemeClr val="tx1"/>
                </a:solidFill>
              </a:rPr>
              <a:t>p</a:t>
            </a:r>
            <a:r>
              <a:rPr lang="en-US" sz="2400" dirty="0" err="1" smtClean="0">
                <a:solidFill>
                  <a:schemeClr val="tx1"/>
                </a:solidFill>
              </a:rPr>
              <a:t>ha</a:t>
            </a:r>
            <a:r>
              <a:rPr lang="en-US" sz="2400" dirty="0" smtClean="0">
                <a:solidFill>
                  <a:schemeClr val="tx1"/>
                </a:solidFill>
              </a:rPr>
              <a:t> </a:t>
            </a:r>
            <a:r>
              <a:rPr lang="en-US" sz="2400" dirty="0" err="1" smtClean="0">
                <a:solidFill>
                  <a:schemeClr val="tx1"/>
                </a:solidFill>
              </a:rPr>
              <a:t>hơn</a:t>
            </a:r>
            <a:r>
              <a:rPr lang="en-US" sz="2400" dirty="0" smtClean="0">
                <a:solidFill>
                  <a:schemeClr val="tx1"/>
                </a:solidFill>
              </a:rPr>
              <a:t> </a:t>
            </a:r>
            <a:r>
              <a:rPr lang="en-US" sz="2400" dirty="0" err="1" smtClean="0">
                <a:solidFill>
                  <a:schemeClr val="tx1"/>
                </a:solidFill>
              </a:rPr>
              <a:t>Ếch</a:t>
            </a:r>
            <a:r>
              <a:rPr lang="en-US" sz="2400" dirty="0" smtClean="0">
                <a:solidFill>
                  <a:schemeClr val="tx1"/>
                </a:solidFill>
              </a:rPr>
              <a:t>.</a:t>
            </a:r>
            <a:br>
              <a:rPr lang="en-US" sz="2400" dirty="0" smtClean="0">
                <a:solidFill>
                  <a:schemeClr val="tx1"/>
                </a:solidFill>
              </a:rPr>
            </a:br>
            <a:endParaRPr lang="en-US" sz="2400" dirty="0">
              <a:solidFill>
                <a:schemeClr val="tx1"/>
              </a:solidFill>
            </a:endParaRPr>
          </a:p>
        </p:txBody>
      </p:sp>
      <p:sp>
        <p:nvSpPr>
          <p:cNvPr id="3" name="Subtitle 2"/>
          <p:cNvSpPr>
            <a:spLocks noGrp="1"/>
          </p:cNvSpPr>
          <p:nvPr>
            <p:ph type="subTitle" idx="1"/>
          </p:nvPr>
        </p:nvSpPr>
        <p:spPr>
          <a:xfrm>
            <a:off x="827584" y="3789040"/>
            <a:ext cx="7776864" cy="2664296"/>
          </a:xfrm>
        </p:spPr>
        <p:style>
          <a:lnRef idx="1">
            <a:schemeClr val="accent2"/>
          </a:lnRef>
          <a:fillRef idx="2">
            <a:schemeClr val="accent2"/>
          </a:fillRef>
          <a:effectRef idx="1">
            <a:schemeClr val="accent2"/>
          </a:effectRef>
          <a:fontRef idx="minor">
            <a:schemeClr val="dk1"/>
          </a:fontRef>
        </p:style>
        <p:txBody>
          <a:bodyPr/>
          <a:lstStyle/>
          <a:p>
            <a:pPr algn="l"/>
            <a:r>
              <a:rPr lang="en-US" dirty="0" err="1" smtClean="0">
                <a:solidFill>
                  <a:schemeClr val="tx1"/>
                </a:solidFill>
              </a:rPr>
              <a:t>Đáp</a:t>
            </a:r>
            <a:r>
              <a:rPr lang="en-US" dirty="0" smtClean="0">
                <a:solidFill>
                  <a:schemeClr val="tx1"/>
                </a:solidFill>
              </a:rPr>
              <a:t> </a:t>
            </a:r>
            <a:r>
              <a:rPr lang="en-US" dirty="0" err="1" smtClean="0">
                <a:solidFill>
                  <a:schemeClr val="tx1"/>
                </a:solidFill>
              </a:rPr>
              <a:t>án</a:t>
            </a:r>
            <a:r>
              <a:rPr lang="en-US" dirty="0" smtClean="0">
                <a:solidFill>
                  <a:schemeClr val="tx1"/>
                </a:solidFill>
              </a:rPr>
              <a:t>:</a:t>
            </a:r>
          </a:p>
          <a:p>
            <a:pPr marL="514350" indent="-514350" algn="l">
              <a:buAutoNum type="arabicPeriod"/>
            </a:pPr>
            <a:r>
              <a:rPr lang="en-US" dirty="0" err="1" smtClean="0">
                <a:solidFill>
                  <a:schemeClr val="tx1"/>
                </a:solidFill>
              </a:rPr>
              <a:t>Ống</a:t>
            </a:r>
            <a:r>
              <a:rPr lang="en-US" dirty="0" smtClean="0">
                <a:solidFill>
                  <a:schemeClr val="tx1"/>
                </a:solidFill>
              </a:rPr>
              <a:t> </a:t>
            </a:r>
            <a:r>
              <a:rPr lang="en-US" dirty="0" err="1" smtClean="0">
                <a:solidFill>
                  <a:schemeClr val="tx1"/>
                </a:solidFill>
              </a:rPr>
              <a:t>tiêu</a:t>
            </a:r>
            <a:r>
              <a:rPr lang="en-US" dirty="0" smtClean="0">
                <a:solidFill>
                  <a:schemeClr val="tx1"/>
                </a:solidFill>
              </a:rPr>
              <a:t> </a:t>
            </a:r>
            <a:r>
              <a:rPr lang="en-US" dirty="0" err="1" smtClean="0">
                <a:solidFill>
                  <a:schemeClr val="tx1"/>
                </a:solidFill>
              </a:rPr>
              <a:t>hóa</a:t>
            </a:r>
            <a:r>
              <a:rPr lang="en-US" dirty="0">
                <a:solidFill>
                  <a:schemeClr val="tx1"/>
                </a:solidFill>
              </a:rPr>
              <a:t>	</a:t>
            </a:r>
            <a:r>
              <a:rPr lang="en-US" dirty="0" smtClean="0">
                <a:solidFill>
                  <a:schemeClr val="tx1"/>
                </a:solidFill>
              </a:rPr>
              <a:t>	</a:t>
            </a:r>
          </a:p>
          <a:p>
            <a:pPr marL="514350" indent="-514350" algn="l">
              <a:buAutoNum type="arabicPeriod"/>
            </a:pPr>
            <a:r>
              <a:rPr lang="en-US" dirty="0" err="1" smtClean="0">
                <a:solidFill>
                  <a:schemeClr val="tx1"/>
                </a:solidFill>
              </a:rPr>
              <a:t>Ruột</a:t>
            </a:r>
            <a:r>
              <a:rPr lang="en-US" dirty="0" smtClean="0">
                <a:solidFill>
                  <a:schemeClr val="tx1"/>
                </a:solidFill>
              </a:rPr>
              <a:t> </a:t>
            </a:r>
            <a:r>
              <a:rPr lang="en-US" dirty="0" err="1" smtClean="0">
                <a:solidFill>
                  <a:schemeClr val="tx1"/>
                </a:solidFill>
              </a:rPr>
              <a:t>già</a:t>
            </a:r>
            <a:r>
              <a:rPr lang="en-US" dirty="0" smtClean="0">
                <a:solidFill>
                  <a:schemeClr val="tx1"/>
                </a:solidFill>
              </a:rPr>
              <a:t>		4. </a:t>
            </a:r>
            <a:r>
              <a:rPr lang="en-US" dirty="0" err="1" smtClean="0">
                <a:solidFill>
                  <a:schemeClr val="tx1"/>
                </a:solidFill>
              </a:rPr>
              <a:t>vách</a:t>
            </a:r>
            <a:r>
              <a:rPr lang="en-US" dirty="0" smtClean="0">
                <a:solidFill>
                  <a:schemeClr val="tx1"/>
                </a:solidFill>
              </a:rPr>
              <a:t> </a:t>
            </a:r>
            <a:r>
              <a:rPr lang="en-US" dirty="0" err="1" smtClean="0">
                <a:solidFill>
                  <a:schemeClr val="tx1"/>
                </a:solidFill>
              </a:rPr>
              <a:t>ngăn</a:t>
            </a:r>
            <a:r>
              <a:rPr lang="en-US" dirty="0" smtClean="0">
                <a:solidFill>
                  <a:schemeClr val="tx1"/>
                </a:solidFill>
              </a:rPr>
              <a:t> </a:t>
            </a:r>
            <a:r>
              <a:rPr lang="en-US" dirty="0" err="1" smtClean="0">
                <a:solidFill>
                  <a:schemeClr val="tx1"/>
                </a:solidFill>
              </a:rPr>
              <a:t>hụt</a:t>
            </a:r>
            <a:endParaRPr lang="en-US" dirty="0" smtClean="0">
              <a:solidFill>
                <a:schemeClr val="tx1"/>
              </a:solidFill>
            </a:endParaRPr>
          </a:p>
          <a:p>
            <a:pPr marL="514350" indent="-514350" algn="l">
              <a:buAutoNum type="arabicPeriod"/>
            </a:pPr>
            <a:r>
              <a:rPr lang="en-US" dirty="0" err="1" smtClean="0">
                <a:solidFill>
                  <a:schemeClr val="tx1"/>
                </a:solidFill>
              </a:rPr>
              <a:t>Phổi</a:t>
            </a:r>
            <a:r>
              <a:rPr lang="en-US" dirty="0" smtClean="0">
                <a:solidFill>
                  <a:schemeClr val="tx1"/>
                </a:solidFill>
              </a:rPr>
              <a:t>			5. </a:t>
            </a:r>
            <a:r>
              <a:rPr lang="en-US" dirty="0" err="1" smtClean="0">
                <a:solidFill>
                  <a:schemeClr val="tx1"/>
                </a:solidFill>
              </a:rPr>
              <a:t>ít</a:t>
            </a:r>
            <a:endParaRPr lang="en-US" dirty="0" smtClean="0">
              <a:solidFill>
                <a:schemeClr val="tx1"/>
              </a:solidFill>
            </a:endParaRPr>
          </a:p>
          <a:p>
            <a:pPr algn="l"/>
            <a:endParaRPr lang="en-US" dirty="0"/>
          </a:p>
        </p:txBody>
      </p:sp>
      <p:sp>
        <p:nvSpPr>
          <p:cNvPr id="4" name="TextBox 3"/>
          <p:cNvSpPr txBox="1"/>
          <p:nvPr/>
        </p:nvSpPr>
        <p:spPr>
          <a:xfrm>
            <a:off x="823291" y="20174"/>
            <a:ext cx="777686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dirty="0" err="1">
                <a:solidFill>
                  <a:schemeClr val="tx1"/>
                </a:solidFill>
                <a:latin typeface="Times New Roman" pitchFamily="18" charset="0"/>
                <a:cs typeface="Times New Roman" pitchFamily="18" charset="0"/>
              </a:rPr>
              <a:t>Điền</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từ</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thích</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hợp</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vào</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chỗ</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trống</a:t>
            </a:r>
            <a:r>
              <a:rPr lang="en-US" sz="3600" b="1" dirty="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2778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10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
            </a:r>
            <a:br>
              <a:rPr lang="en-US" sz="3600" dirty="0" smtClean="0">
                <a:solidFill>
                  <a:schemeClr val="tx1"/>
                </a:solidFill>
              </a:rPr>
            </a:br>
            <a:r>
              <a:rPr lang="en-US" sz="3600" dirty="0" err="1" smtClean="0">
                <a:solidFill>
                  <a:schemeClr val="tx1"/>
                </a:solidFill>
              </a:rPr>
              <a:t>Câu</a:t>
            </a:r>
            <a:r>
              <a:rPr lang="en-US" sz="3600" dirty="0" smtClean="0">
                <a:solidFill>
                  <a:schemeClr val="tx1"/>
                </a:solidFill>
              </a:rPr>
              <a:t> 2: So </a:t>
            </a:r>
            <a:r>
              <a:rPr lang="en-US" sz="3600" dirty="0" err="1" smtClean="0">
                <a:solidFill>
                  <a:schemeClr val="tx1"/>
                </a:solidFill>
              </a:rPr>
              <a:t>sánh</a:t>
            </a:r>
            <a:r>
              <a:rPr lang="en-US" sz="3600" dirty="0" smtClean="0">
                <a:solidFill>
                  <a:schemeClr val="tx1"/>
                </a:solidFill>
              </a:rPr>
              <a:t> </a:t>
            </a:r>
            <a:r>
              <a:rPr lang="en-US" sz="3600" dirty="0" err="1" smtClean="0">
                <a:solidFill>
                  <a:schemeClr val="tx1"/>
                </a:solidFill>
              </a:rPr>
              <a:t>sự</a:t>
            </a:r>
            <a:r>
              <a:rPr lang="en-US" sz="3600" dirty="0" smtClean="0">
                <a:solidFill>
                  <a:schemeClr val="tx1"/>
                </a:solidFill>
              </a:rPr>
              <a:t> </a:t>
            </a:r>
            <a:r>
              <a:rPr lang="en-US" sz="3600" dirty="0" err="1" smtClean="0">
                <a:solidFill>
                  <a:schemeClr val="tx1"/>
                </a:solidFill>
              </a:rPr>
              <a:t>sai</a:t>
            </a:r>
            <a:r>
              <a:rPr lang="en-US" sz="3600" dirty="0" smtClean="0">
                <a:solidFill>
                  <a:schemeClr val="tx1"/>
                </a:solidFill>
              </a:rPr>
              <a:t> </a:t>
            </a:r>
            <a:r>
              <a:rPr lang="en-US" sz="3600" dirty="0" err="1" smtClean="0">
                <a:solidFill>
                  <a:schemeClr val="tx1"/>
                </a:solidFill>
              </a:rPr>
              <a:t>khác</a:t>
            </a:r>
            <a:r>
              <a:rPr lang="en-US" sz="3600" dirty="0" smtClean="0">
                <a:solidFill>
                  <a:schemeClr val="tx1"/>
                </a:solidFill>
              </a:rPr>
              <a:t> </a:t>
            </a:r>
            <a:r>
              <a:rPr lang="en-US" sz="3600" dirty="0" err="1" smtClean="0">
                <a:solidFill>
                  <a:schemeClr val="tx1"/>
                </a:solidFill>
              </a:rPr>
              <a:t>giữa</a:t>
            </a:r>
            <a:r>
              <a:rPr lang="en-US" sz="3600" dirty="0" smtClean="0">
                <a:solidFill>
                  <a:schemeClr val="tx1"/>
                </a:solidFill>
              </a:rPr>
              <a:t> </a:t>
            </a:r>
            <a:r>
              <a:rPr lang="en-US" sz="3600" dirty="0" err="1" smtClean="0">
                <a:solidFill>
                  <a:schemeClr val="tx1"/>
                </a:solidFill>
              </a:rPr>
              <a:t>hệ</a:t>
            </a:r>
            <a:r>
              <a:rPr lang="en-US" sz="3600" dirty="0" smtClean="0">
                <a:solidFill>
                  <a:schemeClr val="tx1"/>
                </a:solidFill>
              </a:rPr>
              <a:t> </a:t>
            </a:r>
            <a:r>
              <a:rPr lang="en-US" sz="3600" dirty="0" err="1" smtClean="0">
                <a:solidFill>
                  <a:schemeClr val="tx1"/>
                </a:solidFill>
              </a:rPr>
              <a:t>tuần</a:t>
            </a:r>
            <a:r>
              <a:rPr lang="en-US" sz="3600" dirty="0" smtClean="0">
                <a:solidFill>
                  <a:schemeClr val="tx1"/>
                </a:solidFill>
              </a:rPr>
              <a:t> </a:t>
            </a:r>
            <a:r>
              <a:rPr lang="en-US" sz="3600" dirty="0" err="1" smtClean="0">
                <a:solidFill>
                  <a:schemeClr val="tx1"/>
                </a:solidFill>
              </a:rPr>
              <a:t>hoàn</a:t>
            </a:r>
            <a:r>
              <a:rPr lang="en-US" sz="3600" dirty="0" smtClean="0">
                <a:solidFill>
                  <a:schemeClr val="tx1"/>
                </a:solidFill>
              </a:rPr>
              <a:t> </a:t>
            </a:r>
            <a:r>
              <a:rPr lang="en-US" sz="3600" dirty="0" err="1" smtClean="0">
                <a:solidFill>
                  <a:schemeClr val="tx1"/>
                </a:solidFill>
              </a:rPr>
              <a:t>của</a:t>
            </a:r>
            <a:r>
              <a:rPr lang="en-US" sz="3600" dirty="0" smtClean="0">
                <a:solidFill>
                  <a:schemeClr val="tx1"/>
                </a:solidFill>
              </a:rPr>
              <a:t> </a:t>
            </a:r>
            <a:r>
              <a:rPr lang="en-US" sz="3600" dirty="0" err="1" smtClean="0">
                <a:solidFill>
                  <a:schemeClr val="tx1"/>
                </a:solidFill>
              </a:rPr>
              <a:t>cá</a:t>
            </a:r>
            <a:r>
              <a:rPr lang="en-US" sz="3600" dirty="0" smtClean="0">
                <a:solidFill>
                  <a:schemeClr val="tx1"/>
                </a:solidFill>
              </a:rPr>
              <a:t>, </a:t>
            </a:r>
            <a:r>
              <a:rPr lang="en-US" sz="3600" dirty="0" err="1" smtClean="0">
                <a:solidFill>
                  <a:schemeClr val="tx1"/>
                </a:solidFill>
              </a:rPr>
              <a:t>ếch</a:t>
            </a:r>
            <a:r>
              <a:rPr lang="en-US" sz="3600" dirty="0" smtClean="0">
                <a:solidFill>
                  <a:schemeClr val="tx1"/>
                </a:solidFill>
              </a:rPr>
              <a:t>, </a:t>
            </a:r>
            <a:r>
              <a:rPr lang="en-US" sz="3600" dirty="0" err="1" smtClean="0">
                <a:solidFill>
                  <a:schemeClr val="tx1"/>
                </a:solidFill>
              </a:rPr>
              <a:t>thằn</a:t>
            </a:r>
            <a:r>
              <a:rPr lang="en-US" sz="3600" dirty="0" smtClean="0">
                <a:solidFill>
                  <a:schemeClr val="tx1"/>
                </a:solidFill>
              </a:rPr>
              <a:t> </a:t>
            </a:r>
            <a:r>
              <a:rPr lang="en-US" sz="3600" dirty="0" err="1" smtClean="0">
                <a:solidFill>
                  <a:schemeClr val="tx1"/>
                </a:solidFill>
              </a:rPr>
              <a:t>lằn</a:t>
            </a:r>
            <a:r>
              <a:rPr lang="en-US" sz="3600" dirty="0" smtClean="0">
                <a:solidFill>
                  <a:schemeClr val="tx1"/>
                </a:solidFill>
              </a:rPr>
              <a:t>?</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
            </a:r>
            <a:br>
              <a:rPr lang="en-US" sz="3600" dirty="0" smtClean="0">
                <a:solidFill>
                  <a:schemeClr val="tx1"/>
                </a:solidFill>
              </a:rPr>
            </a:br>
            <a:endParaRPr lang="en-US" sz="3600" dirty="0">
              <a:solidFill>
                <a:schemeClr val="tx1"/>
              </a:solidFill>
            </a:endParaRPr>
          </a:p>
        </p:txBody>
      </p:sp>
      <p:sp>
        <p:nvSpPr>
          <p:cNvPr id="4" name="TextBox 3"/>
          <p:cNvSpPr txBox="1"/>
          <p:nvPr/>
        </p:nvSpPr>
        <p:spPr>
          <a:xfrm>
            <a:off x="378906" y="2790220"/>
            <a:ext cx="2664296" cy="31085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err="1" smtClean="0">
                <a:latin typeface="Times New Roman" pitchFamily="18" charset="0"/>
                <a:cs typeface="Times New Roman" pitchFamily="18" charset="0"/>
              </a:rPr>
              <a:t>Cá</a:t>
            </a:r>
            <a:endParaRPr lang="en-US" sz="2800" b="1" dirty="0" smtClean="0">
              <a:latin typeface="Times New Roman" pitchFamily="18" charset="0"/>
              <a:cs typeface="Times New Roman" pitchFamily="18" charset="0"/>
            </a:endParaRPr>
          </a:p>
          <a:p>
            <a:pPr marL="285750" indent="-285750">
              <a:buFontTx/>
              <a:buChar char="-"/>
            </a:pPr>
            <a:r>
              <a:rPr lang="en-US" sz="2800" dirty="0" smtClean="0">
                <a:latin typeface="Times New Roman" pitchFamily="18" charset="0"/>
                <a:cs typeface="Times New Roman" pitchFamily="18" charset="0"/>
              </a:rPr>
              <a:t>Tim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ngăn</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vòng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tươi</a:t>
            </a:r>
            <a:endParaRPr lang="en-US" sz="2800" dirty="0">
              <a:latin typeface="Times New Roman" pitchFamily="18" charset="0"/>
              <a:cs typeface="Times New Roman" pitchFamily="18" charset="0"/>
            </a:endParaRPr>
          </a:p>
        </p:txBody>
      </p:sp>
      <p:sp>
        <p:nvSpPr>
          <p:cNvPr id="5" name="TextBox 4"/>
          <p:cNvSpPr txBox="1"/>
          <p:nvPr/>
        </p:nvSpPr>
        <p:spPr>
          <a:xfrm>
            <a:off x="3232841" y="2796375"/>
            <a:ext cx="2664296"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smtClean="0">
                <a:latin typeface="Times New Roman" pitchFamily="18" charset="0"/>
                <a:cs typeface="Times New Roman" pitchFamily="18" charset="0"/>
              </a:rPr>
              <a:t>Ếch</a:t>
            </a:r>
            <a:endParaRPr lang="en-US" sz="2800" b="1" dirty="0" smtClean="0">
              <a:latin typeface="Times New Roman" pitchFamily="18" charset="0"/>
              <a:cs typeface="Times New Roman" pitchFamily="18" charset="0"/>
            </a:endParaRPr>
          </a:p>
          <a:p>
            <a:pPr marL="285750" indent="-285750">
              <a:buFontTx/>
              <a:buChar char="-"/>
            </a:pPr>
            <a:r>
              <a:rPr lang="en-US" sz="2800" dirty="0" smtClean="0">
                <a:latin typeface="Times New Roman" pitchFamily="18" charset="0"/>
                <a:cs typeface="Times New Roman" pitchFamily="18" charset="0"/>
              </a:rPr>
              <a:t>Tim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ngăn</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vòng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pha</a:t>
            </a:r>
            <a:endParaRPr lang="en-US" sz="2800" dirty="0" smtClean="0">
              <a:latin typeface="Times New Roman" pitchFamily="18" charset="0"/>
              <a:cs typeface="Times New Roman" pitchFamily="18" charset="0"/>
            </a:endParaRPr>
          </a:p>
          <a:p>
            <a:pPr marL="285750" indent="-285750">
              <a:buFontTx/>
              <a:buChar char="-"/>
            </a:pPr>
            <a:endParaRPr lang="en-US" sz="2800" dirty="0">
              <a:latin typeface="Times New Roman" pitchFamily="18" charset="0"/>
              <a:cs typeface="Times New Roman" pitchFamily="18" charset="0"/>
            </a:endParaRPr>
          </a:p>
        </p:txBody>
      </p:sp>
      <p:sp>
        <p:nvSpPr>
          <p:cNvPr id="6" name="TextBox 5"/>
          <p:cNvSpPr txBox="1"/>
          <p:nvPr/>
        </p:nvSpPr>
        <p:spPr>
          <a:xfrm>
            <a:off x="6075968" y="2420888"/>
            <a:ext cx="2839432" cy="39703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b="1" dirty="0" err="1" smtClean="0">
                <a:latin typeface="Times New Roman" pitchFamily="18" charset="0"/>
                <a:cs typeface="Times New Roman" pitchFamily="18" charset="0"/>
              </a:rPr>
              <a:t>Thằn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lằn</a:t>
            </a:r>
            <a:endParaRPr lang="en-US" sz="2800" b="1" dirty="0" smtClean="0">
              <a:latin typeface="Times New Roman" pitchFamily="18" charset="0"/>
              <a:cs typeface="Times New Roman" pitchFamily="18" charset="0"/>
            </a:endParaRPr>
          </a:p>
          <a:p>
            <a:pPr marL="285750" indent="-285750">
              <a:buFontTx/>
              <a:buChar char="-"/>
            </a:pPr>
            <a:r>
              <a:rPr lang="en-US" sz="2800" dirty="0" smtClean="0">
                <a:latin typeface="Times New Roman" pitchFamily="18" charset="0"/>
                <a:cs typeface="Times New Roman" pitchFamily="18" charset="0"/>
              </a:rPr>
              <a:t>Tim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ngăn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hụt</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vòng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endParaRPr lang="en-US" sz="2800" dirty="0">
              <a:latin typeface="Times New Roman" pitchFamily="18" charset="0"/>
              <a:cs typeface="Times New Roman" pitchFamily="18" charset="0"/>
            </a:endParaRPr>
          </a:p>
        </p:txBody>
      </p:sp>
      <p:sp>
        <p:nvSpPr>
          <p:cNvPr id="9" name="Rectangle 8"/>
          <p:cNvSpPr/>
          <p:nvPr/>
        </p:nvSpPr>
        <p:spPr>
          <a:xfrm>
            <a:off x="2456040" y="2008706"/>
            <a:ext cx="1872208" cy="51950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13099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8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2420888"/>
            <a:ext cx="3888432" cy="384581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60" y="2564904"/>
            <a:ext cx="3744416" cy="33123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4437" y="260648"/>
            <a:ext cx="5904656" cy="2016224"/>
          </a:xfrm>
          <a:prstGeom prst="rect">
            <a:avLst/>
          </a:prstGeom>
        </p:spPr>
      </p:pic>
    </p:spTree>
    <p:extLst>
      <p:ext uri="{BB962C8B-B14F-4D97-AF65-F5344CB8AC3E}">
        <p14:creationId xmlns:p14="http://schemas.microsoft.com/office/powerpoint/2010/main" val="923788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5"/>
            <a:ext cx="7772400" cy="792088"/>
          </a:xfrm>
        </p:spPr>
        <p:style>
          <a:lnRef idx="1">
            <a:schemeClr val="accent2"/>
          </a:lnRef>
          <a:fillRef idx="2">
            <a:schemeClr val="accent2"/>
          </a:fillRef>
          <a:effectRef idx="1">
            <a:schemeClr val="accent2"/>
          </a:effectRef>
          <a:fontRef idx="minor">
            <a:schemeClr val="dk1"/>
          </a:fontRef>
        </p:style>
        <p:txBody>
          <a:bodyPr>
            <a:normAutofit/>
          </a:bodyPr>
          <a:lstStyle/>
          <a:p>
            <a:r>
              <a:rPr lang="en-US" sz="4000" b="1" dirty="0" err="1" smtClean="0">
                <a:latin typeface="Times New Roman" pitchFamily="18" charset="0"/>
                <a:cs typeface="Times New Roman" pitchFamily="18" charset="0"/>
              </a:rPr>
              <a:t>Kiểm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bài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cũ</a:t>
            </a:r>
            <a:endParaRPr lang="en-US" sz="4000" b="1" dirty="0">
              <a:latin typeface="Times New Roman" pitchFamily="18" charset="0"/>
              <a:cs typeface="Times New Roman" pitchFamily="18" charset="0"/>
            </a:endParaRPr>
          </a:p>
        </p:txBody>
      </p:sp>
      <p:sp>
        <p:nvSpPr>
          <p:cNvPr id="3" name="Subtitle 2"/>
          <p:cNvSpPr>
            <a:spLocks noGrp="1"/>
          </p:cNvSpPr>
          <p:nvPr>
            <p:ph type="subTitle" idx="1"/>
          </p:nvPr>
        </p:nvSpPr>
        <p:spPr>
          <a:xfrm>
            <a:off x="539552" y="1484784"/>
            <a:ext cx="7992888" cy="4154016"/>
          </a:xfrm>
        </p:spPr>
        <p:style>
          <a:lnRef idx="1">
            <a:schemeClr val="accent3"/>
          </a:lnRef>
          <a:fillRef idx="2">
            <a:schemeClr val="accent3"/>
          </a:fillRef>
          <a:effectRef idx="1">
            <a:schemeClr val="accent3"/>
          </a:effectRef>
          <a:fontRef idx="minor">
            <a:schemeClr val="dk1"/>
          </a:fontRef>
        </p:style>
        <p:txBody>
          <a:bodyPr/>
          <a:lstStyle/>
          <a:p>
            <a:pPr algn="l"/>
            <a:r>
              <a:rPr lang="en-US" dirty="0" err="1" smtClean="0">
                <a:solidFill>
                  <a:schemeClr val="tx1"/>
                </a:solidFill>
              </a:rPr>
              <a:t>Câu</a:t>
            </a:r>
            <a:r>
              <a:rPr lang="en-US" dirty="0" smtClean="0">
                <a:solidFill>
                  <a:schemeClr val="tx1"/>
                </a:solidFill>
              </a:rPr>
              <a:t> 1: </a:t>
            </a:r>
            <a:r>
              <a:rPr lang="en-US" dirty="0" err="1" smtClean="0">
                <a:solidFill>
                  <a:schemeClr val="tx1"/>
                </a:solidFill>
              </a:rPr>
              <a:t>Trình</a:t>
            </a:r>
            <a:r>
              <a:rPr lang="en-US" dirty="0" smtClean="0">
                <a:solidFill>
                  <a:schemeClr val="tx1"/>
                </a:solidFill>
              </a:rPr>
              <a:t> </a:t>
            </a:r>
            <a:r>
              <a:rPr lang="en-US" dirty="0" err="1" smtClean="0">
                <a:solidFill>
                  <a:schemeClr val="tx1"/>
                </a:solidFill>
              </a:rPr>
              <a:t>bày</a:t>
            </a:r>
            <a:r>
              <a:rPr lang="en-US" dirty="0" smtClean="0">
                <a:solidFill>
                  <a:schemeClr val="tx1"/>
                </a:solidFill>
              </a:rPr>
              <a:t> </a:t>
            </a:r>
            <a:r>
              <a:rPr lang="en-US" dirty="0" err="1" smtClean="0">
                <a:solidFill>
                  <a:schemeClr val="tx1"/>
                </a:solidFill>
              </a:rPr>
              <a:t>đời</a:t>
            </a:r>
            <a:r>
              <a:rPr lang="en-US" dirty="0" smtClean="0">
                <a:solidFill>
                  <a:schemeClr val="tx1"/>
                </a:solidFill>
              </a:rPr>
              <a:t> </a:t>
            </a:r>
            <a:r>
              <a:rPr lang="en-US" dirty="0" err="1" smtClean="0">
                <a:solidFill>
                  <a:schemeClr val="tx1"/>
                </a:solidFill>
              </a:rPr>
              <a:t>sống</a:t>
            </a:r>
            <a:r>
              <a:rPr lang="en-US" dirty="0" smtClean="0">
                <a:solidFill>
                  <a:schemeClr val="tx1"/>
                </a:solidFill>
              </a:rPr>
              <a:t> </a:t>
            </a:r>
            <a:r>
              <a:rPr lang="en-US" dirty="0" err="1" smtClean="0">
                <a:solidFill>
                  <a:schemeClr val="tx1"/>
                </a:solidFill>
              </a:rPr>
              <a:t>của</a:t>
            </a:r>
            <a:r>
              <a:rPr lang="en-US" dirty="0" smtClean="0">
                <a:solidFill>
                  <a:schemeClr val="tx1"/>
                </a:solidFill>
              </a:rPr>
              <a:t> </a:t>
            </a:r>
            <a:r>
              <a:rPr lang="en-US" dirty="0" err="1" smtClean="0">
                <a:solidFill>
                  <a:schemeClr val="tx1"/>
                </a:solidFill>
              </a:rPr>
              <a:t>thằn</a:t>
            </a:r>
            <a:r>
              <a:rPr lang="en-US" dirty="0" smtClean="0">
                <a:solidFill>
                  <a:schemeClr val="tx1"/>
                </a:solidFill>
              </a:rPr>
              <a:t> </a:t>
            </a:r>
            <a:r>
              <a:rPr lang="en-US" dirty="0" err="1" smtClean="0">
                <a:solidFill>
                  <a:schemeClr val="tx1"/>
                </a:solidFill>
              </a:rPr>
              <a:t>lằn</a:t>
            </a:r>
            <a:r>
              <a:rPr lang="en-US" dirty="0" smtClean="0">
                <a:solidFill>
                  <a:schemeClr val="tx1"/>
                </a:solidFill>
              </a:rPr>
              <a:t> </a:t>
            </a:r>
            <a:r>
              <a:rPr lang="en-US" dirty="0" err="1" smtClean="0">
                <a:solidFill>
                  <a:schemeClr val="tx1"/>
                </a:solidFill>
              </a:rPr>
              <a:t>bóng</a:t>
            </a:r>
            <a:r>
              <a:rPr lang="en-US" dirty="0" smtClean="0">
                <a:solidFill>
                  <a:schemeClr val="tx1"/>
                </a:solidFill>
              </a:rPr>
              <a:t> </a:t>
            </a:r>
            <a:r>
              <a:rPr lang="en-US" dirty="0" err="1" smtClean="0">
                <a:solidFill>
                  <a:schemeClr val="tx1"/>
                </a:solidFill>
              </a:rPr>
              <a:t>đuôi</a:t>
            </a:r>
            <a:r>
              <a:rPr lang="en-US" dirty="0" smtClean="0">
                <a:solidFill>
                  <a:schemeClr val="tx1"/>
                </a:solidFill>
              </a:rPr>
              <a:t> </a:t>
            </a:r>
            <a:r>
              <a:rPr lang="en-US" dirty="0" err="1" smtClean="0">
                <a:solidFill>
                  <a:schemeClr val="tx1"/>
                </a:solidFill>
              </a:rPr>
              <a:t>dài</a:t>
            </a:r>
            <a:r>
              <a:rPr lang="en-US" dirty="0" smtClean="0">
                <a:solidFill>
                  <a:schemeClr val="tx1"/>
                </a:solidFill>
              </a:rPr>
              <a:t> </a:t>
            </a:r>
            <a:r>
              <a:rPr lang="en-US" dirty="0" err="1" smtClean="0">
                <a:solidFill>
                  <a:schemeClr val="tx1"/>
                </a:solidFill>
              </a:rPr>
              <a:t>thích</a:t>
            </a:r>
            <a:r>
              <a:rPr lang="en-US" dirty="0" smtClean="0">
                <a:solidFill>
                  <a:schemeClr val="tx1"/>
                </a:solidFill>
              </a:rPr>
              <a:t> </a:t>
            </a:r>
            <a:r>
              <a:rPr lang="en-US" dirty="0" err="1" smtClean="0">
                <a:solidFill>
                  <a:schemeClr val="tx1"/>
                </a:solidFill>
              </a:rPr>
              <a:t>nghi</a:t>
            </a:r>
            <a:r>
              <a:rPr lang="en-US" dirty="0" smtClean="0">
                <a:solidFill>
                  <a:schemeClr val="tx1"/>
                </a:solidFill>
              </a:rPr>
              <a:t> </a:t>
            </a:r>
            <a:r>
              <a:rPr lang="en-US" dirty="0" err="1" smtClean="0">
                <a:solidFill>
                  <a:schemeClr val="tx1"/>
                </a:solidFill>
              </a:rPr>
              <a:t>với</a:t>
            </a:r>
            <a:r>
              <a:rPr lang="en-US" dirty="0" smtClean="0">
                <a:solidFill>
                  <a:schemeClr val="tx1"/>
                </a:solidFill>
              </a:rPr>
              <a:t> </a:t>
            </a:r>
            <a:r>
              <a:rPr lang="en-US" dirty="0" err="1" smtClean="0">
                <a:solidFill>
                  <a:schemeClr val="tx1"/>
                </a:solidFill>
              </a:rPr>
              <a:t>đời</a:t>
            </a:r>
            <a:r>
              <a:rPr lang="en-US" dirty="0" smtClean="0">
                <a:solidFill>
                  <a:schemeClr val="tx1"/>
                </a:solidFill>
              </a:rPr>
              <a:t> </a:t>
            </a:r>
            <a:r>
              <a:rPr lang="en-US" dirty="0" err="1" smtClean="0">
                <a:solidFill>
                  <a:schemeClr val="tx1"/>
                </a:solidFill>
              </a:rPr>
              <a:t>sống</a:t>
            </a:r>
            <a:r>
              <a:rPr lang="en-US" dirty="0" smtClean="0">
                <a:solidFill>
                  <a:schemeClr val="tx1"/>
                </a:solidFill>
              </a:rPr>
              <a:t> </a:t>
            </a:r>
            <a:r>
              <a:rPr lang="en-US" dirty="0" err="1" smtClean="0">
                <a:solidFill>
                  <a:schemeClr val="tx1"/>
                </a:solidFill>
              </a:rPr>
              <a:t>trên</a:t>
            </a:r>
            <a:r>
              <a:rPr lang="en-US" dirty="0" smtClean="0">
                <a:solidFill>
                  <a:schemeClr val="tx1"/>
                </a:solidFill>
              </a:rPr>
              <a:t> </a:t>
            </a:r>
            <a:r>
              <a:rPr lang="en-US" dirty="0" err="1" smtClean="0">
                <a:solidFill>
                  <a:schemeClr val="tx1"/>
                </a:solidFill>
              </a:rPr>
              <a:t>cạn</a:t>
            </a:r>
            <a:r>
              <a:rPr lang="en-US" dirty="0" smtClean="0">
                <a:solidFill>
                  <a:schemeClr val="tx1"/>
                </a:solidFill>
              </a:rPr>
              <a:t>?</a:t>
            </a:r>
          </a:p>
          <a:p>
            <a:pPr algn="l"/>
            <a:endParaRPr lang="en-US" dirty="0" smtClean="0">
              <a:solidFill>
                <a:schemeClr val="tx1"/>
              </a:solidFill>
            </a:endParaRPr>
          </a:p>
          <a:p>
            <a:pPr algn="l"/>
            <a:r>
              <a:rPr lang="en-US" dirty="0" err="1" smtClean="0">
                <a:solidFill>
                  <a:schemeClr val="tx1"/>
                </a:solidFill>
              </a:rPr>
              <a:t>Câu</a:t>
            </a:r>
            <a:r>
              <a:rPr lang="en-US" dirty="0" smtClean="0">
                <a:solidFill>
                  <a:schemeClr val="tx1"/>
                </a:solidFill>
              </a:rPr>
              <a:t> 2: </a:t>
            </a:r>
            <a:r>
              <a:rPr lang="en-US" dirty="0" err="1" smtClean="0">
                <a:solidFill>
                  <a:schemeClr val="tx1"/>
                </a:solidFill>
              </a:rPr>
              <a:t>Trình</a:t>
            </a:r>
            <a:r>
              <a:rPr lang="en-US" dirty="0" smtClean="0">
                <a:solidFill>
                  <a:schemeClr val="tx1"/>
                </a:solidFill>
              </a:rPr>
              <a:t> </a:t>
            </a:r>
            <a:r>
              <a:rPr lang="en-US" dirty="0" err="1" smtClean="0">
                <a:solidFill>
                  <a:schemeClr val="tx1"/>
                </a:solidFill>
              </a:rPr>
              <a:t>bày</a:t>
            </a:r>
            <a:r>
              <a:rPr lang="en-US" dirty="0" smtClean="0">
                <a:solidFill>
                  <a:schemeClr val="tx1"/>
                </a:solidFill>
              </a:rPr>
              <a:t> </a:t>
            </a:r>
            <a:r>
              <a:rPr lang="en-US" dirty="0" err="1" smtClean="0">
                <a:solidFill>
                  <a:schemeClr val="tx1"/>
                </a:solidFill>
              </a:rPr>
              <a:t>đặc</a:t>
            </a:r>
            <a:r>
              <a:rPr lang="en-US" dirty="0" smtClean="0">
                <a:solidFill>
                  <a:schemeClr val="tx1"/>
                </a:solidFill>
              </a:rPr>
              <a:t> </a:t>
            </a:r>
            <a:r>
              <a:rPr lang="en-US" dirty="0" err="1" smtClean="0">
                <a:solidFill>
                  <a:schemeClr val="tx1"/>
                </a:solidFill>
              </a:rPr>
              <a:t>điểm</a:t>
            </a:r>
            <a:r>
              <a:rPr lang="en-US" dirty="0" smtClean="0">
                <a:solidFill>
                  <a:schemeClr val="tx1"/>
                </a:solidFill>
              </a:rPr>
              <a:t> </a:t>
            </a:r>
            <a:r>
              <a:rPr lang="en-US" dirty="0" err="1" smtClean="0">
                <a:solidFill>
                  <a:schemeClr val="tx1"/>
                </a:solidFill>
              </a:rPr>
              <a:t>cấu</a:t>
            </a:r>
            <a:r>
              <a:rPr lang="en-US" dirty="0" smtClean="0">
                <a:solidFill>
                  <a:schemeClr val="tx1"/>
                </a:solidFill>
              </a:rPr>
              <a:t> </a:t>
            </a:r>
            <a:r>
              <a:rPr lang="en-US" dirty="0" err="1" smtClean="0">
                <a:solidFill>
                  <a:schemeClr val="tx1"/>
                </a:solidFill>
              </a:rPr>
              <a:t>tạo</a:t>
            </a:r>
            <a:r>
              <a:rPr lang="en-US" dirty="0" smtClean="0">
                <a:solidFill>
                  <a:schemeClr val="tx1"/>
                </a:solidFill>
              </a:rPr>
              <a:t> </a:t>
            </a:r>
            <a:r>
              <a:rPr lang="en-US" dirty="0" err="1" smtClean="0">
                <a:solidFill>
                  <a:schemeClr val="tx1"/>
                </a:solidFill>
              </a:rPr>
              <a:t>ngoài</a:t>
            </a:r>
            <a:r>
              <a:rPr lang="en-US" dirty="0" smtClean="0">
                <a:solidFill>
                  <a:schemeClr val="tx1"/>
                </a:solidFill>
              </a:rPr>
              <a:t> </a:t>
            </a:r>
            <a:r>
              <a:rPr lang="en-US" dirty="0" err="1" smtClean="0">
                <a:solidFill>
                  <a:schemeClr val="tx1"/>
                </a:solidFill>
              </a:rPr>
              <a:t>của</a:t>
            </a:r>
            <a:r>
              <a:rPr lang="en-US" dirty="0" smtClean="0">
                <a:solidFill>
                  <a:schemeClr val="tx1"/>
                </a:solidFill>
              </a:rPr>
              <a:t>  </a:t>
            </a:r>
            <a:r>
              <a:rPr lang="en-US" dirty="0" err="1" smtClean="0">
                <a:solidFill>
                  <a:schemeClr val="tx1"/>
                </a:solidFill>
              </a:rPr>
              <a:t>thằn</a:t>
            </a:r>
            <a:r>
              <a:rPr lang="en-US" dirty="0" smtClean="0">
                <a:solidFill>
                  <a:schemeClr val="tx1"/>
                </a:solidFill>
              </a:rPr>
              <a:t> </a:t>
            </a:r>
            <a:r>
              <a:rPr lang="en-US" dirty="0" err="1" smtClean="0">
                <a:solidFill>
                  <a:schemeClr val="tx1"/>
                </a:solidFill>
              </a:rPr>
              <a:t>lằn</a:t>
            </a:r>
            <a:r>
              <a:rPr lang="en-US" dirty="0" smtClean="0">
                <a:solidFill>
                  <a:schemeClr val="tx1"/>
                </a:solidFill>
              </a:rPr>
              <a:t> </a:t>
            </a:r>
            <a:r>
              <a:rPr lang="en-US" dirty="0" err="1" smtClean="0">
                <a:solidFill>
                  <a:schemeClr val="tx1"/>
                </a:solidFill>
              </a:rPr>
              <a:t>bóng</a:t>
            </a:r>
            <a:r>
              <a:rPr lang="en-US" dirty="0" smtClean="0">
                <a:solidFill>
                  <a:schemeClr val="tx1"/>
                </a:solidFill>
              </a:rPr>
              <a:t> </a:t>
            </a:r>
            <a:r>
              <a:rPr lang="en-US" dirty="0" err="1" smtClean="0">
                <a:solidFill>
                  <a:schemeClr val="tx1"/>
                </a:solidFill>
              </a:rPr>
              <a:t>đuôi</a:t>
            </a:r>
            <a:r>
              <a:rPr lang="en-US" dirty="0" smtClean="0">
                <a:solidFill>
                  <a:schemeClr val="tx1"/>
                </a:solidFill>
              </a:rPr>
              <a:t> </a:t>
            </a:r>
            <a:r>
              <a:rPr lang="en-US" dirty="0" err="1" smtClean="0">
                <a:solidFill>
                  <a:schemeClr val="tx1"/>
                </a:solidFill>
              </a:rPr>
              <a:t>dài</a:t>
            </a:r>
            <a:r>
              <a:rPr lang="en-US" dirty="0" smtClean="0">
                <a:solidFill>
                  <a:schemeClr val="tx1"/>
                </a:solidFill>
              </a:rPr>
              <a:t> </a:t>
            </a:r>
            <a:r>
              <a:rPr lang="en-US" dirty="0" err="1" smtClean="0">
                <a:solidFill>
                  <a:schemeClr val="tx1"/>
                </a:solidFill>
              </a:rPr>
              <a:t>thích</a:t>
            </a:r>
            <a:r>
              <a:rPr lang="en-US" dirty="0" smtClean="0">
                <a:solidFill>
                  <a:schemeClr val="tx1"/>
                </a:solidFill>
              </a:rPr>
              <a:t> </a:t>
            </a:r>
            <a:r>
              <a:rPr lang="en-US" dirty="0" err="1" smtClean="0">
                <a:solidFill>
                  <a:schemeClr val="tx1"/>
                </a:solidFill>
              </a:rPr>
              <a:t>nghi</a:t>
            </a:r>
            <a:r>
              <a:rPr lang="en-US" dirty="0" smtClean="0">
                <a:solidFill>
                  <a:schemeClr val="tx1"/>
                </a:solidFill>
              </a:rPr>
              <a:t> </a:t>
            </a:r>
            <a:r>
              <a:rPr lang="en-US" dirty="0" err="1" smtClean="0">
                <a:solidFill>
                  <a:schemeClr val="tx1"/>
                </a:solidFill>
              </a:rPr>
              <a:t>với</a:t>
            </a:r>
            <a:r>
              <a:rPr lang="en-US" dirty="0" smtClean="0">
                <a:solidFill>
                  <a:schemeClr val="tx1"/>
                </a:solidFill>
              </a:rPr>
              <a:t> </a:t>
            </a:r>
            <a:r>
              <a:rPr lang="en-US" dirty="0" err="1" smtClean="0">
                <a:solidFill>
                  <a:schemeClr val="tx1"/>
                </a:solidFill>
              </a:rPr>
              <a:t>đời</a:t>
            </a:r>
            <a:r>
              <a:rPr lang="en-US" dirty="0" smtClean="0">
                <a:solidFill>
                  <a:schemeClr val="tx1"/>
                </a:solidFill>
              </a:rPr>
              <a:t> </a:t>
            </a:r>
            <a:r>
              <a:rPr lang="en-US" dirty="0" err="1" smtClean="0">
                <a:solidFill>
                  <a:schemeClr val="tx1"/>
                </a:solidFill>
              </a:rPr>
              <a:t>sống</a:t>
            </a:r>
            <a:r>
              <a:rPr lang="en-US" dirty="0" smtClean="0">
                <a:solidFill>
                  <a:schemeClr val="tx1"/>
                </a:solidFill>
              </a:rPr>
              <a:t> ở </a:t>
            </a:r>
            <a:r>
              <a:rPr lang="en-US" dirty="0" err="1" smtClean="0">
                <a:solidFill>
                  <a:schemeClr val="tx1"/>
                </a:solidFill>
              </a:rPr>
              <a:t>cạn</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81863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anim calcmode="lin" valueType="num">
                                      <p:cBhvr>
                                        <p:cTn id="8" dur="700" fill="hold"/>
                                        <p:tgtEl>
                                          <p:spTgt spid="2"/>
                                        </p:tgtEl>
                                        <p:attrNameLst>
                                          <p:attrName>ppt_x</p:attrName>
                                        </p:attrNameLst>
                                      </p:cBhvr>
                                      <p:tavLst>
                                        <p:tav tm="0">
                                          <p:val>
                                            <p:strVal val="#ppt_x"/>
                                          </p:val>
                                        </p:tav>
                                        <p:tav tm="100000">
                                          <p:val>
                                            <p:strVal val="#ppt_x"/>
                                          </p:val>
                                        </p:tav>
                                      </p:tavLst>
                                    </p:anim>
                                    <p:anim calcmode="lin" valueType="num">
                                      <p:cBhvr>
                                        <p:cTn id="9" dur="7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descr="f®fffw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7200"/>
            <a:ext cx="11201400" cy="8915400"/>
          </a:xfrm>
          <a:prstGeom prst="rect">
            <a:avLst/>
          </a:prstGeom>
          <a:noFill/>
          <a:extLst>
            <a:ext uri="{909E8E84-426E-40DD-AFC4-6F175D3DCCD1}">
              <a14:hiddenFill xmlns:a14="http://schemas.microsoft.com/office/drawing/2010/main">
                <a:solidFill>
                  <a:srgbClr val="FFFFFF"/>
                </a:solidFill>
              </a14:hiddenFill>
            </a:ext>
          </a:extLst>
        </p:spPr>
      </p:pic>
      <p:sp>
        <p:nvSpPr>
          <p:cNvPr id="70658" name="Text Box 2"/>
          <p:cNvSpPr txBox="1">
            <a:spLocks noChangeArrowheads="1"/>
          </p:cNvSpPr>
          <p:nvPr/>
        </p:nvSpPr>
        <p:spPr bwMode="auto">
          <a:xfrm>
            <a:off x="-486177" y="-276999"/>
            <a:ext cx="9601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000" smtClean="0">
                <a:solidFill>
                  <a:srgbClr val="FF0000"/>
                </a:solidFill>
                <a:latin typeface="Arial" charset="0"/>
              </a:rPr>
              <a:t>Hệ </a:t>
            </a:r>
            <a:r>
              <a:rPr lang="en-US" altLang="en-US" sz="3000">
                <a:solidFill>
                  <a:srgbClr val="FF0000"/>
                </a:solidFill>
                <a:latin typeface="Arial" charset="0"/>
              </a:rPr>
              <a:t>tuần hoàn của </a:t>
            </a:r>
            <a:r>
              <a:rPr lang="en-US" altLang="en-US" sz="3000" smtClean="0">
                <a:solidFill>
                  <a:srgbClr val="FF0000"/>
                </a:solidFill>
                <a:latin typeface="Arial" charset="0"/>
              </a:rPr>
              <a:t> lớp động </a:t>
            </a:r>
            <a:r>
              <a:rPr lang="en-US" altLang="en-US" sz="3000">
                <a:solidFill>
                  <a:srgbClr val="FF0000"/>
                </a:solidFill>
                <a:latin typeface="Arial" charset="0"/>
              </a:rPr>
              <a:t>vật nào </a:t>
            </a:r>
            <a:r>
              <a:rPr lang="en-US" altLang="en-US" sz="3000" smtClean="0">
                <a:solidFill>
                  <a:srgbClr val="FF0000"/>
                </a:solidFill>
                <a:latin typeface="Arial" charset="0"/>
              </a:rPr>
              <a:t> </a:t>
            </a:r>
            <a:r>
              <a:rPr lang="en-US" altLang="en-US" sz="3000">
                <a:solidFill>
                  <a:srgbClr val="FF0000"/>
                </a:solidFill>
                <a:latin typeface="Arial" charset="0"/>
              </a:rPr>
              <a:t>là tiến hoá hơn?</a:t>
            </a:r>
          </a:p>
        </p:txBody>
      </p:sp>
      <p:sp>
        <p:nvSpPr>
          <p:cNvPr id="70660" name="Text Box 4"/>
          <p:cNvSpPr txBox="1">
            <a:spLocks noChangeArrowheads="1"/>
          </p:cNvSpPr>
          <p:nvPr/>
        </p:nvSpPr>
        <p:spPr bwMode="auto">
          <a:xfrm>
            <a:off x="2578994" y="609600"/>
            <a:ext cx="4495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000">
                <a:solidFill>
                  <a:srgbClr val="0000FF"/>
                </a:solidFill>
                <a:latin typeface="Arial" charset="0"/>
              </a:rPr>
              <a:t> Hệ tuần hoàn thằn lằn.</a:t>
            </a:r>
          </a:p>
        </p:txBody>
      </p:sp>
    </p:spTree>
    <p:extLst>
      <p:ext uri="{BB962C8B-B14F-4D97-AF65-F5344CB8AC3E}">
        <p14:creationId xmlns:p14="http://schemas.microsoft.com/office/powerpoint/2010/main" val="1130007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0-#ppt_w/2"/>
                                          </p:val>
                                        </p:tav>
                                        <p:tav tm="100000">
                                          <p:val>
                                            <p:strVal val="#ppt_x"/>
                                          </p:val>
                                        </p:tav>
                                      </p:tavLst>
                                    </p:anim>
                                    <p:anim calcmode="lin" valueType="num">
                                      <p:cBhvr additive="base">
                                        <p:cTn id="8" dur="500" fill="hold"/>
                                        <p:tgtEl>
                                          <p:spTgt spid="706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0659"/>
                                        </p:tgtEl>
                                        <p:attrNameLst>
                                          <p:attrName>style.visibility</p:attrName>
                                        </p:attrNameLst>
                                      </p:cBhvr>
                                      <p:to>
                                        <p:strVal val="visible"/>
                                      </p:to>
                                    </p:set>
                                    <p:animEffect transition="in" filter="slide(fromBottom)">
                                      <p:cBhvr>
                                        <p:cTn id="13" dur="500"/>
                                        <p:tgtEl>
                                          <p:spTgt spid="706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0660"/>
                                        </p:tgtEl>
                                        <p:attrNameLst>
                                          <p:attrName>style.visibility</p:attrName>
                                        </p:attrNameLst>
                                      </p:cBhvr>
                                      <p:to>
                                        <p:strVal val="visible"/>
                                      </p:to>
                                    </p:set>
                                    <p:animEffect transition="in" filter="randombar(horizontal)">
                                      <p:cBhvr>
                                        <p:cTn id="18" dur="500"/>
                                        <p:tgtEl>
                                          <p:spTgt spid="70660"/>
                                        </p:tgtEl>
                                      </p:cBhvr>
                                    </p:animEffec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P spid="7066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447800" y="685800"/>
            <a:ext cx="617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CC0099"/>
                </a:solidFill>
                <a:effectLst>
                  <a:outerShdw blurRad="38100" dist="38100" dir="2700000" algn="tl">
                    <a:srgbClr val="C0C0C0"/>
                  </a:outerShdw>
                </a:effectLst>
              </a:rPr>
              <a:t>DẶN DÒ</a:t>
            </a:r>
          </a:p>
        </p:txBody>
      </p:sp>
      <p:pic>
        <p:nvPicPr>
          <p:cNvPr id="124931" name="Picture 3" descr="BD1471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0015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932" name="Group 4"/>
          <p:cNvGrpSpPr>
            <a:grpSpLocks/>
          </p:cNvGrpSpPr>
          <p:nvPr/>
        </p:nvGrpSpPr>
        <p:grpSpPr bwMode="auto">
          <a:xfrm rot="8700985" flipH="1">
            <a:off x="254000" y="455613"/>
            <a:ext cx="1371600" cy="1066800"/>
            <a:chOff x="1777" y="666"/>
            <a:chExt cx="617" cy="816"/>
          </a:xfrm>
        </p:grpSpPr>
        <p:pic>
          <p:nvPicPr>
            <p:cNvPr id="124933" name="Picture 5" descr="Picture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82" y="666"/>
              <a:ext cx="612" cy="816"/>
            </a:xfrm>
            <a:prstGeom prst="rect">
              <a:avLst/>
            </a:prstGeom>
            <a:noFill/>
            <a:extLst>
              <a:ext uri="{909E8E84-426E-40DD-AFC4-6F175D3DCCD1}">
                <a14:hiddenFill xmlns:a14="http://schemas.microsoft.com/office/drawing/2010/main">
                  <a:solidFill>
                    <a:srgbClr val="FFFFFF"/>
                  </a:solidFill>
                </a14:hiddenFill>
              </a:ext>
            </a:extLst>
          </p:spPr>
        </p:pic>
        <p:sp>
          <p:nvSpPr>
            <p:cNvPr id="124934" name="AutoShape 6"/>
            <p:cNvSpPr>
              <a:spLocks noChangeArrowheads="1"/>
            </p:cNvSpPr>
            <p:nvPr/>
          </p:nvSpPr>
          <p:spPr bwMode="auto">
            <a:xfrm rot="-4109579">
              <a:off x="1964" y="1062"/>
              <a:ext cx="202" cy="576"/>
            </a:xfrm>
            <a:prstGeom prst="flowChartCollate">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4935" name="Text Box 7"/>
          <p:cNvSpPr txBox="1">
            <a:spLocks noChangeArrowheads="1"/>
          </p:cNvSpPr>
          <p:nvPr/>
        </p:nvSpPr>
        <p:spPr bwMode="auto">
          <a:xfrm>
            <a:off x="695583" y="1600200"/>
            <a:ext cx="8067417" cy="3046988"/>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sz="3200" b="1">
                <a:solidFill>
                  <a:schemeClr val="tx2"/>
                </a:solidFill>
                <a:latin typeface="Times New Roman" pitchFamily="18" charset="0"/>
                <a:cs typeface="Times New Roman" pitchFamily="18" charset="0"/>
              </a:rPr>
              <a:t> </a:t>
            </a:r>
            <a:r>
              <a:rPr lang="en-US" altLang="en-US" sz="3200" b="1"/>
              <a:t>Về nhà, học bài trả lời câu hỏi SGK trang </a:t>
            </a:r>
            <a:r>
              <a:rPr lang="en-US" altLang="en-US" sz="3200" b="1" smtClean="0"/>
              <a:t>129; </a:t>
            </a:r>
            <a:r>
              <a:rPr lang="en-US" altLang="en-US" sz="3200" b="1"/>
              <a:t>vận dụng hiểu biết về bài học vào việc bảo vệ các loài </a:t>
            </a:r>
            <a:r>
              <a:rPr lang="en-US" altLang="en-US" sz="3200" b="1" smtClean="0"/>
              <a:t>động vật có </a:t>
            </a:r>
            <a:r>
              <a:rPr lang="en-US" altLang="en-US" sz="3200" b="1"/>
              <a:t>lợi, bảo vệ môi trường </a:t>
            </a:r>
            <a:r>
              <a:rPr lang="en-US" altLang="en-US" sz="3200" b="1" smtClean="0"/>
              <a:t>sống</a:t>
            </a:r>
            <a:endParaRPr lang="fr-FR" sz="3200" b="1"/>
          </a:p>
          <a:p>
            <a:r>
              <a:rPr lang="fr-FR" sz="3200" b="1" smtClean="0"/>
              <a:t>Đọc </a:t>
            </a:r>
            <a:r>
              <a:rPr lang="fr-FR" sz="3200" b="1"/>
              <a:t>trước bài 40: Đa dạng và đặc điểm chung lớp Bò sát</a:t>
            </a:r>
            <a:endParaRPr lang="en-US" sz="3200" b="1" dirty="0"/>
          </a:p>
        </p:txBody>
      </p:sp>
      <p:graphicFrame>
        <p:nvGraphicFramePr>
          <p:cNvPr id="124936" name="Object 8"/>
          <p:cNvGraphicFramePr>
            <a:graphicFrameLocks noChangeAspect="1"/>
          </p:cNvGraphicFramePr>
          <p:nvPr/>
        </p:nvGraphicFramePr>
        <p:xfrm>
          <a:off x="7643813" y="5257800"/>
          <a:ext cx="1500187" cy="1600200"/>
        </p:xfrm>
        <a:graphic>
          <a:graphicData uri="http://schemas.openxmlformats.org/presentationml/2006/ole">
            <mc:AlternateContent xmlns:mc="http://schemas.openxmlformats.org/markup-compatibility/2006">
              <mc:Choice xmlns:v="urn:schemas-microsoft-com:vml" Requires="v">
                <p:oleObj spid="_x0000_s1055" name="Photo Editor Photo" r:id="rId6" imgW="1400000" imgH="1428949" progId="MSPhotoEd.3">
                  <p:embed/>
                </p:oleObj>
              </mc:Choice>
              <mc:Fallback>
                <p:oleObj name="Photo Editor Photo" r:id="rId6" imgW="1400000" imgH="142894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3813" y="5257800"/>
                        <a:ext cx="15001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04807997"/>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p:cTn id="7" dur="1000" fill="hold"/>
                                        <p:tgtEl>
                                          <p:spTgt spid="124930"/>
                                        </p:tgtEl>
                                        <p:attrNameLst>
                                          <p:attrName>ppt_x</p:attrName>
                                        </p:attrNameLst>
                                      </p:cBhvr>
                                      <p:tavLst>
                                        <p:tav tm="0">
                                          <p:val>
                                            <p:strVal val="#ppt_x-.2"/>
                                          </p:val>
                                        </p:tav>
                                        <p:tav tm="100000">
                                          <p:val>
                                            <p:strVal val="#ppt_x"/>
                                          </p:val>
                                        </p:tav>
                                      </p:tavLst>
                                    </p:anim>
                                    <p:anim calcmode="lin" valueType="num">
                                      <p:cBhvr>
                                        <p:cTn id="8" dur="1000" fill="hold"/>
                                        <p:tgtEl>
                                          <p:spTgt spid="1249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49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4935"/>
                                        </p:tgtEl>
                                        <p:attrNameLst>
                                          <p:attrName>style.visibility</p:attrName>
                                        </p:attrNameLst>
                                      </p:cBhvr>
                                      <p:to>
                                        <p:strVal val="visible"/>
                                      </p:to>
                                    </p:set>
                                    <p:anim calcmode="lin" valueType="num">
                                      <p:cBhvr>
                                        <p:cTn id="14" dur="500" fill="hold"/>
                                        <p:tgtEl>
                                          <p:spTgt spid="124935"/>
                                        </p:tgtEl>
                                        <p:attrNameLst>
                                          <p:attrName>ppt_w</p:attrName>
                                        </p:attrNameLst>
                                      </p:cBhvr>
                                      <p:tavLst>
                                        <p:tav tm="0">
                                          <p:val>
                                            <p:fltVal val="0"/>
                                          </p:val>
                                        </p:tav>
                                        <p:tav tm="100000">
                                          <p:val>
                                            <p:strVal val="#ppt_w"/>
                                          </p:val>
                                        </p:tav>
                                      </p:tavLst>
                                    </p:anim>
                                    <p:anim calcmode="lin" valueType="num">
                                      <p:cBhvr>
                                        <p:cTn id="15" dur="500" fill="hold"/>
                                        <p:tgtEl>
                                          <p:spTgt spid="1249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rot="1131976">
            <a:off x="3429000" y="4495800"/>
            <a:ext cx="2362200" cy="1600200"/>
            <a:chOff x="669" y="2064"/>
            <a:chExt cx="675" cy="503"/>
          </a:xfrm>
        </p:grpSpPr>
        <p:pic>
          <p:nvPicPr>
            <p:cNvPr id="36880" name="Picture 3"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5" y="2064"/>
              <a:ext cx="377"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4" descr="HOA N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9" y="2112"/>
              <a:ext cx="675"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5"/>
          <p:cNvGrpSpPr>
            <a:grpSpLocks/>
          </p:cNvGrpSpPr>
          <p:nvPr/>
        </p:nvGrpSpPr>
        <p:grpSpPr bwMode="auto">
          <a:xfrm rot="-9039448">
            <a:off x="-381000" y="685800"/>
            <a:ext cx="8382000" cy="6248400"/>
            <a:chOff x="480" y="192"/>
            <a:chExt cx="4176" cy="3120"/>
          </a:xfrm>
        </p:grpSpPr>
        <p:sp>
          <p:nvSpPr>
            <p:cNvPr id="36877" name="Oval 6"/>
            <p:cNvSpPr>
              <a:spLocks noChangeArrowheads="1"/>
            </p:cNvSpPr>
            <p:nvPr/>
          </p:nvSpPr>
          <p:spPr bwMode="auto">
            <a:xfrm>
              <a:off x="2596" y="192"/>
              <a:ext cx="480" cy="480"/>
            </a:xfrm>
            <a:prstGeom prst="ellipse">
              <a:avLst/>
            </a:prstGeom>
            <a:gradFill rotWithShape="0">
              <a:gsLst>
                <a:gs pos="0">
                  <a:srgbClr val="FFFF00"/>
                </a:gs>
                <a:gs pos="100000">
                  <a:srgbClr val="FF9933"/>
                </a:gs>
              </a:gsLst>
              <a:path path="rect">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sp>
          <p:nvSpPr>
            <p:cNvPr id="36878" name="Oval 7"/>
            <p:cNvSpPr>
              <a:spLocks noChangeArrowheads="1"/>
            </p:cNvSpPr>
            <p:nvPr/>
          </p:nvSpPr>
          <p:spPr bwMode="auto">
            <a:xfrm>
              <a:off x="480" y="2784"/>
              <a:ext cx="576" cy="528"/>
            </a:xfrm>
            <a:prstGeom prst="ellipse">
              <a:avLst/>
            </a:prstGeom>
            <a:gradFill rotWithShape="0">
              <a:gsLst>
                <a:gs pos="0">
                  <a:srgbClr val="CC00CC"/>
                </a:gs>
                <a:gs pos="100000">
                  <a:srgbClr val="FF9933"/>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sp>
          <p:nvSpPr>
            <p:cNvPr id="36879" name="Oval 8"/>
            <p:cNvSpPr>
              <a:spLocks noChangeArrowheads="1"/>
            </p:cNvSpPr>
            <p:nvPr/>
          </p:nvSpPr>
          <p:spPr bwMode="auto">
            <a:xfrm>
              <a:off x="4128" y="2448"/>
              <a:ext cx="528" cy="528"/>
            </a:xfrm>
            <a:prstGeom prst="ellipse">
              <a:avLst/>
            </a:prstGeom>
            <a:gradFill rotWithShape="0">
              <a:gsLst>
                <a:gs pos="0">
                  <a:srgbClr val="339966"/>
                </a:gs>
                <a:gs pos="100000">
                  <a:srgbClr val="33CCFF"/>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rot="10800000" wrap="none" anchor="ctr"/>
            <a:lstStyle/>
            <a:p>
              <a:pPr algn="ctr" eaLnBrk="0" hangingPunct="0"/>
              <a:endParaRPr lang="en-US">
                <a:solidFill>
                  <a:srgbClr val="33CCFF"/>
                </a:solidFill>
                <a:latin typeface="Times New Roman" pitchFamily="18" charset="0"/>
              </a:endParaRPr>
            </a:p>
          </p:txBody>
        </p:sp>
      </p:grpSp>
      <p:sp>
        <p:nvSpPr>
          <p:cNvPr id="41993" name="Oval 9"/>
          <p:cNvSpPr>
            <a:spLocks noChangeArrowheads="1"/>
          </p:cNvSpPr>
          <p:nvPr/>
        </p:nvSpPr>
        <p:spPr bwMode="auto">
          <a:xfrm>
            <a:off x="4419600" y="3657600"/>
            <a:ext cx="304800" cy="457200"/>
          </a:xfrm>
          <a:prstGeom prst="ellipse">
            <a:avLst/>
          </a:prstGeom>
          <a:gradFill rotWithShape="0">
            <a:gsLst>
              <a:gs pos="0">
                <a:srgbClr val="CC00CC"/>
              </a:gs>
              <a:gs pos="100000">
                <a:srgbClr val="FFFFCC"/>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sp>
        <p:nvSpPr>
          <p:cNvPr id="41994" name="Oval 10"/>
          <p:cNvSpPr>
            <a:spLocks noChangeArrowheads="1"/>
          </p:cNvSpPr>
          <p:nvPr/>
        </p:nvSpPr>
        <p:spPr bwMode="auto">
          <a:xfrm>
            <a:off x="4800600" y="4038600"/>
            <a:ext cx="304800" cy="457200"/>
          </a:xfrm>
          <a:prstGeom prst="ellipse">
            <a:avLst/>
          </a:prstGeom>
          <a:gradFill rotWithShape="0">
            <a:gsLst>
              <a:gs pos="0">
                <a:srgbClr val="CC00CC"/>
              </a:gs>
              <a:gs pos="100000">
                <a:srgbClr val="FFFFCC"/>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pic>
        <p:nvPicPr>
          <p:cNvPr id="36870" name="Picture 11"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9900" y="4591050"/>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Oval 12"/>
          <p:cNvSpPr>
            <a:spLocks noChangeArrowheads="1"/>
          </p:cNvSpPr>
          <p:nvPr/>
        </p:nvSpPr>
        <p:spPr bwMode="auto">
          <a:xfrm>
            <a:off x="7648575" y="4876800"/>
            <a:ext cx="457200" cy="533400"/>
          </a:xfrm>
          <a:prstGeom prst="ellipse">
            <a:avLst/>
          </a:prstGeom>
          <a:gradFill rotWithShape="0">
            <a:gsLst>
              <a:gs pos="0">
                <a:srgbClr val="FF0000"/>
              </a:gs>
              <a:gs pos="100000">
                <a:srgbClr val="CC66FF"/>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pPr algn="ctr" eaLnBrk="0" hangingPunct="0"/>
            <a:endParaRPr lang="en-US">
              <a:solidFill>
                <a:srgbClr val="33CCFF"/>
              </a:solidFill>
              <a:latin typeface="Times New Roman" pitchFamily="18" charset="0"/>
            </a:endParaRPr>
          </a:p>
        </p:txBody>
      </p:sp>
      <p:sp>
        <p:nvSpPr>
          <p:cNvPr id="41997" name="Oval 13"/>
          <p:cNvSpPr>
            <a:spLocks noChangeArrowheads="1"/>
          </p:cNvSpPr>
          <p:nvPr/>
        </p:nvSpPr>
        <p:spPr bwMode="auto">
          <a:xfrm>
            <a:off x="381000" y="990600"/>
            <a:ext cx="304800" cy="457200"/>
          </a:xfrm>
          <a:prstGeom prst="ellipse">
            <a:avLst/>
          </a:prstGeom>
          <a:gradFill rotWithShape="0">
            <a:gsLst>
              <a:gs pos="0">
                <a:srgbClr val="FFFF00"/>
              </a:gs>
              <a:gs pos="100000">
                <a:srgbClr val="CC00CC">
                  <a:alpha val="85999"/>
                </a:srgbClr>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sp>
        <p:nvSpPr>
          <p:cNvPr id="41998" name="Oval 14"/>
          <p:cNvSpPr>
            <a:spLocks noChangeArrowheads="1"/>
          </p:cNvSpPr>
          <p:nvPr/>
        </p:nvSpPr>
        <p:spPr bwMode="auto">
          <a:xfrm>
            <a:off x="914400" y="4876800"/>
            <a:ext cx="304800" cy="457200"/>
          </a:xfrm>
          <a:prstGeom prst="ellipse">
            <a:avLst/>
          </a:prstGeom>
          <a:gradFill rotWithShape="0">
            <a:gsLst>
              <a:gs pos="0">
                <a:srgbClr val="CC00CC"/>
              </a:gs>
              <a:gs pos="100000">
                <a:srgbClr val="FFFFCC"/>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sp>
        <p:nvSpPr>
          <p:cNvPr id="41999" name="Oval 15"/>
          <p:cNvSpPr>
            <a:spLocks noChangeArrowheads="1"/>
          </p:cNvSpPr>
          <p:nvPr/>
        </p:nvSpPr>
        <p:spPr bwMode="auto">
          <a:xfrm>
            <a:off x="8229600" y="4191000"/>
            <a:ext cx="304800" cy="457200"/>
          </a:xfrm>
          <a:prstGeom prst="ellipse">
            <a:avLst/>
          </a:prstGeom>
          <a:gradFill rotWithShape="0">
            <a:gsLst>
              <a:gs pos="0">
                <a:srgbClr val="CC00CC"/>
              </a:gs>
              <a:gs pos="100000">
                <a:srgbClr val="FFFFCC"/>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endParaRPr lang="en-GB"/>
          </a:p>
        </p:txBody>
      </p:sp>
      <p:pic>
        <p:nvPicPr>
          <p:cNvPr id="36875" name="Picture 16" descr="DOV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30534">
            <a:off x="381000" y="4419600"/>
            <a:ext cx="1828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1" name="WordArt 17"/>
          <p:cNvSpPr>
            <a:spLocks noChangeArrowheads="1" noChangeShapeType="1" noTextEdit="1"/>
          </p:cNvSpPr>
          <p:nvPr/>
        </p:nvSpPr>
        <p:spPr bwMode="auto">
          <a:xfrm>
            <a:off x="990600" y="1600200"/>
            <a:ext cx="6934200" cy="5257800"/>
          </a:xfrm>
          <a:prstGeom prst="rect">
            <a:avLst/>
          </a:prstGeom>
        </p:spPr>
        <p:txBody>
          <a:bodyPr spcFirstLastPara="1" wrap="none" fromWordArt="1">
            <a:prstTxWarp prst="textArchUp">
              <a:avLst>
                <a:gd name="adj" fmla="val 11150556"/>
              </a:avLst>
            </a:prstTxWarp>
          </a:bodyPr>
          <a:lstStyle/>
          <a:p>
            <a:pPr algn="ctr"/>
            <a:r>
              <a:rPr lang="pt-BR" sz="4400" kern="10">
                <a:ln w="9525">
                  <a:solidFill>
                    <a:srgbClr val="FF66FF"/>
                  </a:solidFill>
                  <a:round/>
                  <a:headEnd/>
                  <a:tailEnd/>
                </a:ln>
                <a:solidFill>
                  <a:srgbClr val="FF0000"/>
                </a:solidFill>
                <a:latin typeface="VNI-Times"/>
              </a:rPr>
              <a:t>CHUÙC CAÙC EM HOÏC TOÁT</a:t>
            </a:r>
            <a:endParaRPr lang="en-US" sz="4400" kern="10">
              <a:ln w="9525">
                <a:solidFill>
                  <a:srgbClr val="FF66FF"/>
                </a:solidFill>
                <a:round/>
                <a:headEnd/>
                <a:tailEnd/>
              </a:ln>
              <a:solidFill>
                <a:srgbClr val="FF0000"/>
              </a:solidFill>
              <a:latin typeface="VNI-Times"/>
            </a:endParaRPr>
          </a:p>
        </p:txBody>
      </p:sp>
      <p:pic>
        <p:nvPicPr>
          <p:cNvPr id="18" name="Picture 11" descr="Frames PPT 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8588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xit" presetSubtype="8" repeatCount="indefinite" fill="hold" grpId="0" nodeType="withEffect">
                                  <p:stCondLst>
                                    <p:cond delay="0"/>
                                  </p:stCondLst>
                                  <p:endCondLst>
                                    <p:cond evt="onNext" delay="0">
                                      <p:tgtEl>
                                        <p:sldTgt/>
                                      </p:tgtEl>
                                    </p:cond>
                                  </p:endCondLst>
                                  <p:childTnLst>
                                    <p:animEffect transition="out" filter="wheel(8)">
                                      <p:cBhvr>
                                        <p:cTn id="6" dur="2000"/>
                                        <p:tgtEl>
                                          <p:spTgt spid="41993"/>
                                        </p:tgtEl>
                                      </p:cBhvr>
                                    </p:animEffect>
                                    <p:set>
                                      <p:cBhvr>
                                        <p:cTn id="7" dur="1" fill="hold">
                                          <p:stCondLst>
                                            <p:cond delay="1999"/>
                                          </p:stCondLst>
                                        </p:cTn>
                                        <p:tgtEl>
                                          <p:spTgt spid="41993"/>
                                        </p:tgtEl>
                                        <p:attrNameLst>
                                          <p:attrName>style.visibility</p:attrName>
                                        </p:attrNameLst>
                                      </p:cBhvr>
                                      <p:to>
                                        <p:strVal val="hidden"/>
                                      </p:to>
                                    </p:set>
                                  </p:childTnLst>
                                </p:cTn>
                              </p:par>
                              <p:par>
                                <p:cTn id="8" presetID="21" presetClass="exit" presetSubtype="4" repeatCount="indefinite" fill="hold" grpId="0" nodeType="withEffect">
                                  <p:stCondLst>
                                    <p:cond delay="0"/>
                                  </p:stCondLst>
                                  <p:endCondLst>
                                    <p:cond evt="onNext" delay="0">
                                      <p:tgtEl>
                                        <p:sldTgt/>
                                      </p:tgtEl>
                                    </p:cond>
                                  </p:endCondLst>
                                  <p:childTnLst>
                                    <p:animEffect transition="out" filter="wheel(4)">
                                      <p:cBhvr>
                                        <p:cTn id="9" dur="1000"/>
                                        <p:tgtEl>
                                          <p:spTgt spid="41994"/>
                                        </p:tgtEl>
                                      </p:cBhvr>
                                    </p:animEffect>
                                    <p:set>
                                      <p:cBhvr>
                                        <p:cTn id="10" dur="1" fill="hold">
                                          <p:stCondLst>
                                            <p:cond delay="999"/>
                                          </p:stCondLst>
                                        </p:cTn>
                                        <p:tgtEl>
                                          <p:spTgt spid="41994"/>
                                        </p:tgtEl>
                                        <p:attrNameLst>
                                          <p:attrName>style.visibility</p:attrName>
                                        </p:attrNameLst>
                                      </p:cBhvr>
                                      <p:to>
                                        <p:strVal val="hidden"/>
                                      </p:to>
                                    </p:set>
                                  </p:childTnLst>
                                </p:cTn>
                              </p:par>
                              <p:par>
                                <p:cTn id="11" presetID="23" presetClass="entr" presetSubtype="16" repeatCount="indefinite" fill="hold" grpId="0" nodeType="withEffect">
                                  <p:stCondLst>
                                    <p:cond delay="0"/>
                                  </p:stCondLst>
                                  <p:childTnLst>
                                    <p:set>
                                      <p:cBhvr>
                                        <p:cTn id="12" dur="1" fill="hold">
                                          <p:stCondLst>
                                            <p:cond delay="0"/>
                                          </p:stCondLst>
                                        </p:cTn>
                                        <p:tgtEl>
                                          <p:spTgt spid="41996"/>
                                        </p:tgtEl>
                                        <p:attrNameLst>
                                          <p:attrName>style.visibility</p:attrName>
                                        </p:attrNameLst>
                                      </p:cBhvr>
                                      <p:to>
                                        <p:strVal val="visible"/>
                                      </p:to>
                                    </p:set>
                                    <p:anim calcmode="lin" valueType="num">
                                      <p:cBhvr>
                                        <p:cTn id="13" dur="5000" fill="hold"/>
                                        <p:tgtEl>
                                          <p:spTgt spid="41996"/>
                                        </p:tgtEl>
                                        <p:attrNameLst>
                                          <p:attrName>ppt_w</p:attrName>
                                        </p:attrNameLst>
                                      </p:cBhvr>
                                      <p:tavLst>
                                        <p:tav tm="0">
                                          <p:val>
                                            <p:fltVal val="0"/>
                                          </p:val>
                                        </p:tav>
                                        <p:tav tm="100000">
                                          <p:val>
                                            <p:strVal val="#ppt_w"/>
                                          </p:val>
                                        </p:tav>
                                      </p:tavLst>
                                    </p:anim>
                                    <p:anim calcmode="lin" valueType="num">
                                      <p:cBhvr>
                                        <p:cTn id="14" dur="5000" fill="hold"/>
                                        <p:tgtEl>
                                          <p:spTgt spid="41996"/>
                                        </p:tgtEl>
                                        <p:attrNameLst>
                                          <p:attrName>ppt_h</p:attrName>
                                        </p:attrNameLst>
                                      </p:cBhvr>
                                      <p:tavLst>
                                        <p:tav tm="0">
                                          <p:val>
                                            <p:fltVal val="0"/>
                                          </p:val>
                                        </p:tav>
                                        <p:tav tm="100000">
                                          <p:val>
                                            <p:strVal val="#ppt_h"/>
                                          </p:val>
                                        </p:tav>
                                      </p:tavLst>
                                    </p:anim>
                                  </p:childTnLst>
                                </p:cTn>
                              </p:par>
                              <p:par>
                                <p:cTn id="15" presetID="31" presetClass="entr" presetSubtype="0" repeatCount="indefinite" fill="hold" nodeType="withEffect">
                                  <p:stCondLst>
                                    <p:cond delay="0"/>
                                  </p:stCondLst>
                                  <p:iterate type="lt">
                                    <p:tmPct val="5000"/>
                                  </p:iterate>
                                  <p:childTnLst>
                                    <p:set>
                                      <p:cBhvr>
                                        <p:cTn id="16" dur="1" fill="hold">
                                          <p:stCondLst>
                                            <p:cond delay="0"/>
                                          </p:stCondLst>
                                        </p:cTn>
                                        <p:tgtEl>
                                          <p:spTgt spid="3"/>
                                        </p:tgtEl>
                                        <p:attrNameLst>
                                          <p:attrName>style.visibility</p:attrName>
                                        </p:attrNameLst>
                                      </p:cBhvr>
                                      <p:to>
                                        <p:strVal val="visible"/>
                                      </p:to>
                                    </p:set>
                                    <p:anim calcmode="lin" valueType="num">
                                      <p:cBhvr>
                                        <p:cTn id="17" dur="3000" fill="hold"/>
                                        <p:tgtEl>
                                          <p:spTgt spid="3"/>
                                        </p:tgtEl>
                                        <p:attrNameLst>
                                          <p:attrName>ppt_w</p:attrName>
                                        </p:attrNameLst>
                                      </p:cBhvr>
                                      <p:tavLst>
                                        <p:tav tm="0">
                                          <p:val>
                                            <p:fltVal val="0"/>
                                          </p:val>
                                        </p:tav>
                                        <p:tav tm="100000">
                                          <p:val>
                                            <p:strVal val="#ppt_w"/>
                                          </p:val>
                                        </p:tav>
                                      </p:tavLst>
                                    </p:anim>
                                    <p:anim calcmode="lin" valueType="num">
                                      <p:cBhvr>
                                        <p:cTn id="18" dur="3000" fill="hold"/>
                                        <p:tgtEl>
                                          <p:spTgt spid="3"/>
                                        </p:tgtEl>
                                        <p:attrNameLst>
                                          <p:attrName>ppt_h</p:attrName>
                                        </p:attrNameLst>
                                      </p:cBhvr>
                                      <p:tavLst>
                                        <p:tav tm="0">
                                          <p:val>
                                            <p:fltVal val="0"/>
                                          </p:val>
                                        </p:tav>
                                        <p:tav tm="100000">
                                          <p:val>
                                            <p:strVal val="#ppt_h"/>
                                          </p:val>
                                        </p:tav>
                                      </p:tavLst>
                                    </p:anim>
                                    <p:anim calcmode="lin" valueType="num">
                                      <p:cBhvr>
                                        <p:cTn id="19" dur="3000" fill="hold"/>
                                        <p:tgtEl>
                                          <p:spTgt spid="3"/>
                                        </p:tgtEl>
                                        <p:attrNameLst>
                                          <p:attrName>style.rotation</p:attrName>
                                        </p:attrNameLst>
                                      </p:cBhvr>
                                      <p:tavLst>
                                        <p:tav tm="0">
                                          <p:val>
                                            <p:fltVal val="90"/>
                                          </p:val>
                                        </p:tav>
                                        <p:tav tm="100000">
                                          <p:val>
                                            <p:fltVal val="0"/>
                                          </p:val>
                                        </p:tav>
                                      </p:tavLst>
                                    </p:anim>
                                    <p:animEffect transition="in" filter="fade">
                                      <p:cBhvr>
                                        <p:cTn id="20" dur="3000"/>
                                        <p:tgtEl>
                                          <p:spTgt spid="3"/>
                                        </p:tgtEl>
                                      </p:cBhvr>
                                    </p:animEffect>
                                  </p:childTnLst>
                                </p:cTn>
                              </p:par>
                              <p:par>
                                <p:cTn id="21" presetID="21" presetClass="exit" presetSubtype="8" repeatCount="indefinite" fill="hold" grpId="0" nodeType="withEffect">
                                  <p:stCondLst>
                                    <p:cond delay="0"/>
                                  </p:stCondLst>
                                  <p:endCondLst>
                                    <p:cond evt="onNext" delay="0">
                                      <p:tgtEl>
                                        <p:sldTgt/>
                                      </p:tgtEl>
                                    </p:cond>
                                  </p:endCondLst>
                                  <p:childTnLst>
                                    <p:animEffect transition="out" filter="wheel(8)">
                                      <p:cBhvr>
                                        <p:cTn id="22" dur="2000"/>
                                        <p:tgtEl>
                                          <p:spTgt spid="41999"/>
                                        </p:tgtEl>
                                      </p:cBhvr>
                                    </p:animEffect>
                                    <p:set>
                                      <p:cBhvr>
                                        <p:cTn id="23" dur="1" fill="hold">
                                          <p:stCondLst>
                                            <p:cond delay="1999"/>
                                          </p:stCondLst>
                                        </p:cTn>
                                        <p:tgtEl>
                                          <p:spTgt spid="41999"/>
                                        </p:tgtEl>
                                        <p:attrNameLst>
                                          <p:attrName>style.visibility</p:attrName>
                                        </p:attrNameLst>
                                      </p:cBhvr>
                                      <p:to>
                                        <p:strVal val="hidden"/>
                                      </p:to>
                                    </p:set>
                                  </p:childTnLst>
                                </p:cTn>
                              </p:par>
                              <p:par>
                                <p:cTn id="24" presetID="21" presetClass="exit" presetSubtype="4" repeatCount="indefinite" fill="hold" grpId="0" nodeType="withEffect">
                                  <p:stCondLst>
                                    <p:cond delay="0"/>
                                  </p:stCondLst>
                                  <p:endCondLst>
                                    <p:cond evt="onNext" delay="0">
                                      <p:tgtEl>
                                        <p:sldTgt/>
                                      </p:tgtEl>
                                    </p:cond>
                                  </p:endCondLst>
                                  <p:childTnLst>
                                    <p:animEffect transition="out" filter="wheel(4)">
                                      <p:cBhvr>
                                        <p:cTn id="25" dur="2000"/>
                                        <p:tgtEl>
                                          <p:spTgt spid="41997"/>
                                        </p:tgtEl>
                                      </p:cBhvr>
                                    </p:animEffect>
                                    <p:set>
                                      <p:cBhvr>
                                        <p:cTn id="26" dur="1" fill="hold">
                                          <p:stCondLst>
                                            <p:cond delay="1999"/>
                                          </p:stCondLst>
                                        </p:cTn>
                                        <p:tgtEl>
                                          <p:spTgt spid="41997"/>
                                        </p:tgtEl>
                                        <p:attrNameLst>
                                          <p:attrName>style.visibility</p:attrName>
                                        </p:attrNameLst>
                                      </p:cBhvr>
                                      <p:to>
                                        <p:strVal val="hidden"/>
                                      </p:to>
                                    </p:set>
                                  </p:childTnLst>
                                </p:cTn>
                              </p:par>
                              <p:par>
                                <p:cTn id="27" presetID="21" presetClass="exit" presetSubtype="8" repeatCount="indefinite" fill="hold" grpId="0" nodeType="withEffect">
                                  <p:stCondLst>
                                    <p:cond delay="0"/>
                                  </p:stCondLst>
                                  <p:endCondLst>
                                    <p:cond evt="onNext" delay="0">
                                      <p:tgtEl>
                                        <p:sldTgt/>
                                      </p:tgtEl>
                                    </p:cond>
                                  </p:endCondLst>
                                  <p:childTnLst>
                                    <p:animEffect transition="out" filter="wheel(8)">
                                      <p:cBhvr>
                                        <p:cTn id="28" dur="2000"/>
                                        <p:tgtEl>
                                          <p:spTgt spid="41998"/>
                                        </p:tgtEl>
                                      </p:cBhvr>
                                    </p:animEffect>
                                    <p:set>
                                      <p:cBhvr>
                                        <p:cTn id="29" dur="1" fill="hold">
                                          <p:stCondLst>
                                            <p:cond delay="1999"/>
                                          </p:stCondLst>
                                        </p:cTn>
                                        <p:tgtEl>
                                          <p:spTgt spid="4199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mph" presetSubtype="0" fill="hold" grpId="0" nodeType="clickEffect">
                                  <p:stCondLst>
                                    <p:cond delay="0"/>
                                  </p:stCondLst>
                                  <p:childTnLst>
                                    <p:animClr clrSpc="hsl" dir="cw">
                                      <p:cBhvr override="childStyle">
                                        <p:cTn id="33" dur="500" fill="hold"/>
                                        <p:tgtEl>
                                          <p:spTgt spid="42001"/>
                                        </p:tgtEl>
                                        <p:attrNameLst>
                                          <p:attrName>style.color</p:attrName>
                                        </p:attrNameLst>
                                      </p:cBhvr>
                                      <p:by>
                                        <p:hsl h="7200000" s="0" l="0"/>
                                      </p:by>
                                    </p:animClr>
                                    <p:animClr clrSpc="hsl" dir="cw">
                                      <p:cBhvr>
                                        <p:cTn id="34" dur="500" fill="hold"/>
                                        <p:tgtEl>
                                          <p:spTgt spid="42001"/>
                                        </p:tgtEl>
                                        <p:attrNameLst>
                                          <p:attrName>fillcolor</p:attrName>
                                        </p:attrNameLst>
                                      </p:cBhvr>
                                      <p:by>
                                        <p:hsl h="7200000" s="0" l="0"/>
                                      </p:by>
                                    </p:animClr>
                                    <p:animClr clrSpc="hsl" dir="cw">
                                      <p:cBhvr>
                                        <p:cTn id="35" dur="500" fill="hold"/>
                                        <p:tgtEl>
                                          <p:spTgt spid="42001"/>
                                        </p:tgtEl>
                                        <p:attrNameLst>
                                          <p:attrName>stroke.color</p:attrName>
                                        </p:attrNameLst>
                                      </p:cBhvr>
                                      <p:by>
                                        <p:hsl h="7200000" s="0" l="0"/>
                                      </p:by>
                                    </p:animClr>
                                    <p:set>
                                      <p:cBhvr>
                                        <p:cTn id="36" dur="500" fill="hold"/>
                                        <p:tgtEl>
                                          <p:spTgt spid="420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nimBg="1"/>
      <p:bldP spid="41994" grpId="0" animBg="1"/>
      <p:bldP spid="41996" grpId="0" animBg="1" autoUpdateAnimBg="0"/>
      <p:bldP spid="41997" grpId="0" animBg="1"/>
      <p:bldP spid="41998" grpId="0" animBg="1"/>
      <p:bldP spid="41999" grpId="0" animBg="1"/>
      <p:bldP spid="420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ico-fl-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33400"/>
            <a:ext cx="838200" cy="838200"/>
          </a:xfrm>
          <a:prstGeom prst="rect">
            <a:avLst/>
          </a:prstGeom>
          <a:noFill/>
          <a:extLst>
            <a:ext uri="{909E8E84-426E-40DD-AFC4-6F175D3DCCD1}">
              <a14:hiddenFill xmlns:a14="http://schemas.microsoft.com/office/drawing/2010/main">
                <a:solidFill>
                  <a:srgbClr val="FFFFFF"/>
                </a:solidFill>
              </a14:hiddenFill>
            </a:ext>
          </a:extLst>
        </p:spPr>
      </p:pic>
      <p:grpSp>
        <p:nvGrpSpPr>
          <p:cNvPr id="94211" name="Group 3"/>
          <p:cNvGrpSpPr>
            <a:grpSpLocks/>
          </p:cNvGrpSpPr>
          <p:nvPr/>
        </p:nvGrpSpPr>
        <p:grpSpPr bwMode="auto">
          <a:xfrm>
            <a:off x="152400" y="228600"/>
            <a:ext cx="1752600" cy="1524000"/>
            <a:chOff x="144" y="192"/>
            <a:chExt cx="1104" cy="960"/>
          </a:xfrm>
        </p:grpSpPr>
        <p:sp>
          <p:nvSpPr>
            <p:cNvPr id="94212"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3"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4"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5"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4216" name="Picture 8" descr="yfleur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810125"/>
            <a:ext cx="1981200" cy="1514475"/>
          </a:xfrm>
          <a:prstGeom prst="rect">
            <a:avLst/>
          </a:prstGeom>
          <a:noFill/>
          <a:extLst>
            <a:ext uri="{909E8E84-426E-40DD-AFC4-6F175D3DCCD1}">
              <a14:hiddenFill xmlns:a14="http://schemas.microsoft.com/office/drawing/2010/main">
                <a:solidFill>
                  <a:srgbClr val="FFFFFF"/>
                </a:solidFill>
              </a14:hiddenFill>
            </a:ext>
          </a:extLst>
        </p:spPr>
      </p:pic>
      <p:grpSp>
        <p:nvGrpSpPr>
          <p:cNvPr id="94217" name="Group 9"/>
          <p:cNvGrpSpPr>
            <a:grpSpLocks/>
          </p:cNvGrpSpPr>
          <p:nvPr/>
        </p:nvGrpSpPr>
        <p:grpSpPr bwMode="auto">
          <a:xfrm>
            <a:off x="7086600" y="4876800"/>
            <a:ext cx="1905000" cy="1752600"/>
            <a:chOff x="4464" y="3072"/>
            <a:chExt cx="1200" cy="1104"/>
          </a:xfrm>
        </p:grpSpPr>
        <p:sp>
          <p:nvSpPr>
            <p:cNvPr id="94218"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9"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0"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1"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4222" name="Picture 14" descr="FLY-AGARI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486400"/>
            <a:ext cx="7620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94223" name="Group 15"/>
          <p:cNvGrpSpPr>
            <a:grpSpLocks/>
          </p:cNvGrpSpPr>
          <p:nvPr/>
        </p:nvGrpSpPr>
        <p:grpSpPr bwMode="auto">
          <a:xfrm rot="5400000">
            <a:off x="0" y="4876800"/>
            <a:ext cx="1905000" cy="1752600"/>
            <a:chOff x="4464" y="3072"/>
            <a:chExt cx="1200" cy="1104"/>
          </a:xfrm>
        </p:grpSpPr>
        <p:sp>
          <p:nvSpPr>
            <p:cNvPr id="94224"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5"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6"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7"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4228" name="Group 20"/>
          <p:cNvGrpSpPr>
            <a:grpSpLocks/>
          </p:cNvGrpSpPr>
          <p:nvPr/>
        </p:nvGrpSpPr>
        <p:grpSpPr bwMode="auto">
          <a:xfrm rot="16200000">
            <a:off x="7162800" y="228600"/>
            <a:ext cx="1905000" cy="1752600"/>
            <a:chOff x="4464" y="3072"/>
            <a:chExt cx="1200" cy="1104"/>
          </a:xfrm>
        </p:grpSpPr>
        <p:sp>
          <p:nvSpPr>
            <p:cNvPr id="94229"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30"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31"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32"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4233" name="Picture 6" descr="AG00630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34" name="Rectangle 26"/>
          <p:cNvSpPr>
            <a:spLocks noChangeArrowheads="1"/>
          </p:cNvSpPr>
          <p:nvPr/>
        </p:nvSpPr>
        <p:spPr bwMode="auto">
          <a:xfrm>
            <a:off x="3200400" y="1181100"/>
            <a:ext cx="3352800" cy="838200"/>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4000" b="1" i="0" smtClean="0">
                <a:solidFill>
                  <a:schemeClr val="hlink"/>
                </a:solidFill>
                <a:latin typeface="Times New Roman" pitchFamily="18" charset="0"/>
                <a:cs typeface="Times New Roman" pitchFamily="18" charset="0"/>
              </a:rPr>
              <a:t>BÀI </a:t>
            </a:r>
            <a:r>
              <a:rPr lang="en-US" sz="4000" b="1" smtClean="0">
                <a:solidFill>
                  <a:schemeClr val="hlink"/>
                </a:solidFill>
                <a:latin typeface="Times New Roman" pitchFamily="18" charset="0"/>
                <a:cs typeface="Times New Roman" pitchFamily="18" charset="0"/>
              </a:rPr>
              <a:t>39</a:t>
            </a:r>
            <a:endParaRPr lang="en-US" sz="4000" b="1" i="0">
              <a:solidFill>
                <a:schemeClr val="hlink"/>
              </a:solidFill>
              <a:latin typeface="Times New Roman" pitchFamily="18" charset="0"/>
              <a:cs typeface="Times New Roman" pitchFamily="18" charset="0"/>
            </a:endParaRPr>
          </a:p>
        </p:txBody>
      </p:sp>
      <p:sp>
        <p:nvSpPr>
          <p:cNvPr id="94235" name="Line 27"/>
          <p:cNvSpPr>
            <a:spLocks noChangeShapeType="1"/>
          </p:cNvSpPr>
          <p:nvPr/>
        </p:nvSpPr>
        <p:spPr bwMode="auto">
          <a:xfrm>
            <a:off x="952500" y="4495800"/>
            <a:ext cx="7543800" cy="0"/>
          </a:xfrm>
          <a:prstGeom prst="line">
            <a:avLst/>
          </a:prstGeom>
          <a:noFill/>
          <a:ln w="127000" cmpd="tri">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36" name="Text Box 28"/>
          <p:cNvSpPr txBox="1">
            <a:spLocks noChangeArrowheads="1"/>
          </p:cNvSpPr>
          <p:nvPr/>
        </p:nvSpPr>
        <p:spPr bwMode="auto">
          <a:xfrm>
            <a:off x="152400" y="2362200"/>
            <a:ext cx="8762999" cy="1569660"/>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pt-BR" sz="4800" b="1" kern="10" smtClean="0">
                <a:ln w="12700" cap="rnd">
                  <a:solidFill>
                    <a:srgbClr val="CC0000"/>
                  </a:solidFill>
                  <a:round/>
                  <a:headEnd/>
                  <a:tailEnd/>
                </a:ln>
                <a:solidFill>
                  <a:srgbClr val="0000FF">
                    <a:alpha val="50000"/>
                  </a:srgbClr>
                </a:solidFill>
                <a:effectLst>
                  <a:outerShdw dist="45791" dir="2021404" algn="ctr" rotWithShape="0">
                    <a:srgbClr val="9999FF"/>
                  </a:outerShdw>
                </a:effectLst>
                <a:latin typeface="Arial Rounded MT Bold" panose="020F0704030504030204" pitchFamily="34" charset="0"/>
              </a:rPr>
              <a:t>CẤU TẠO TRONG CỦA THẰN LẰN</a:t>
            </a:r>
            <a:endParaRPr lang="en-US" sz="4800" b="1" kern="10">
              <a:ln w="12700" cap="rnd">
                <a:solidFill>
                  <a:srgbClr val="CC0000"/>
                </a:solidFill>
                <a:round/>
                <a:headEnd/>
                <a:tailEnd/>
              </a:ln>
              <a:solidFill>
                <a:srgbClr val="0000FF">
                  <a:alpha val="50000"/>
                </a:srgbClr>
              </a:solidFill>
              <a:effectLst>
                <a:outerShdw dist="45791" dir="2021404" algn="ctr" rotWithShape="0">
                  <a:srgbClr val="9999FF"/>
                </a:outerShdw>
              </a:effectLst>
              <a:latin typeface="Arial Rounded MT Bold" panose="020F0704030504030204" pitchFamily="34" charset="0"/>
            </a:endParaRPr>
          </a:p>
        </p:txBody>
      </p:sp>
    </p:spTree>
    <p:extLst>
      <p:ext uri="{BB962C8B-B14F-4D97-AF65-F5344CB8AC3E}">
        <p14:creationId xmlns:p14="http://schemas.microsoft.com/office/powerpoint/2010/main" val="3708042567"/>
      </p:ext>
    </p:extLst>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3" name="Group 9"/>
          <p:cNvGrpSpPr>
            <a:grpSpLocks/>
          </p:cNvGrpSpPr>
          <p:nvPr/>
        </p:nvGrpSpPr>
        <p:grpSpPr bwMode="auto">
          <a:xfrm>
            <a:off x="0" y="0"/>
            <a:ext cx="9144000" cy="6883400"/>
            <a:chOff x="0" y="0"/>
            <a:chExt cx="5760" cy="4336"/>
          </a:xfrm>
        </p:grpSpPr>
        <p:grpSp>
          <p:nvGrpSpPr>
            <p:cNvPr id="6149" name="Group 5"/>
            <p:cNvGrpSpPr>
              <a:grpSpLocks/>
            </p:cNvGrpSpPr>
            <p:nvPr/>
          </p:nvGrpSpPr>
          <p:grpSpPr bwMode="auto">
            <a:xfrm>
              <a:off x="0" y="0"/>
              <a:ext cx="5760" cy="4336"/>
              <a:chOff x="0" y="0"/>
              <a:chExt cx="5760" cy="4336"/>
            </a:xfrm>
          </p:grpSpPr>
          <p:pic>
            <p:nvPicPr>
              <p:cNvPr id="6147" name="Picture 3" descr="20090123103343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36"/>
              </a:xfrm>
              <a:prstGeom prst="rect">
                <a:avLst/>
              </a:prstGeom>
              <a:noFill/>
              <a:extLst>
                <a:ext uri="{909E8E84-426E-40DD-AFC4-6F175D3DCCD1}">
                  <a14:hiddenFill xmlns:a14="http://schemas.microsoft.com/office/drawing/2010/main">
                    <a:solidFill>
                      <a:srgbClr val="FFFFFF"/>
                    </a:solidFill>
                  </a14:hiddenFill>
                </a:ext>
              </a:extLst>
            </p:spPr>
          </p:pic>
          <p:sp>
            <p:nvSpPr>
              <p:cNvPr id="6148" name="AutoShape 4"/>
              <p:cNvSpPr>
                <a:spLocks noChangeArrowheads="1"/>
              </p:cNvSpPr>
              <p:nvPr/>
            </p:nvSpPr>
            <p:spPr bwMode="auto">
              <a:xfrm>
                <a:off x="2608" y="118"/>
                <a:ext cx="3107" cy="145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chemeClr val="bg1"/>
                  </a:gs>
                  <a:gs pos="50000">
                    <a:srgbClr val="FFCCFF"/>
                  </a:gs>
                  <a:gs pos="100000">
                    <a:schemeClr val="bg1"/>
                  </a:gs>
                </a:gsLst>
                <a:lin ang="5400000" scaled="1"/>
              </a:gradFill>
              <a:ln w="9525">
                <a:solidFill>
                  <a:srgbClr val="FF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150" name="Picture 6" descr="sun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35" y="300"/>
              <a:ext cx="572" cy="572"/>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sun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23" y="0"/>
              <a:ext cx="572" cy="57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un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21" y="346"/>
              <a:ext cx="572" cy="572"/>
            </a:xfrm>
            <a:prstGeom prst="rect">
              <a:avLst/>
            </a:prstGeom>
            <a:noFill/>
            <a:extLst>
              <a:ext uri="{909E8E84-426E-40DD-AFC4-6F175D3DCCD1}">
                <a14:hiddenFill xmlns:a14="http://schemas.microsoft.com/office/drawing/2010/main">
                  <a:solidFill>
                    <a:srgbClr val="FFFFFF"/>
                  </a:solidFill>
                </a14:hiddenFill>
              </a:ext>
            </a:extLst>
          </p:spPr>
        </p:pic>
      </p:grpSp>
      <p:pic>
        <p:nvPicPr>
          <p:cNvPr id="6154" name="Picture 10" descr="9967121746590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28775"/>
            <a:ext cx="152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9967121746590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6096000"/>
            <a:ext cx="152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9967121746590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096000"/>
            <a:ext cx="152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9967121746590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692150"/>
            <a:ext cx="1524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3"/>
          <p:cNvSpPr>
            <a:spLocks noChangeArrowheads="1"/>
          </p:cNvSpPr>
          <p:nvPr/>
        </p:nvSpPr>
        <p:spPr bwMode="auto">
          <a:xfrm>
            <a:off x="3117273" y="670791"/>
            <a:ext cx="2743200" cy="1066800"/>
          </a:xfrm>
          <a:prstGeom prst="wave">
            <a:avLst>
              <a:gd name="adj1" fmla="val 13005"/>
              <a:gd name="adj2" fmla="val -1292"/>
            </a:avLst>
          </a:prstGeom>
          <a:solidFill>
            <a:srgbClr val="92D050"/>
          </a:solidFill>
          <a:ln w="9525">
            <a:solidFill>
              <a:srgbClr val="66CCFF"/>
            </a:solidFill>
            <a:round/>
            <a:headEnd/>
            <a:tailEnd/>
          </a:ln>
          <a:effectLst>
            <a:outerShdw sy="50000" kx="2453608" rotWithShape="0">
              <a:schemeClr val="bg2">
                <a:alpha val="50000"/>
              </a:schemeClr>
            </a:outerShdw>
          </a:effectLst>
        </p:spPr>
        <p:txBody>
          <a:bodyPr wrap="none" anchor="ctr"/>
          <a:lstStyle/>
          <a:p>
            <a:r>
              <a:rPr lang="en-US" sz="3200" b="1">
                <a:solidFill>
                  <a:srgbClr val="993300"/>
                </a:solidFill>
                <a:latin typeface="Times New Roman" pitchFamily="18" charset="0"/>
              </a:rPr>
              <a:t>NỘI DUNG:</a:t>
            </a:r>
          </a:p>
        </p:txBody>
      </p:sp>
      <p:sp>
        <p:nvSpPr>
          <p:cNvPr id="14" name="Rectangle 4"/>
          <p:cNvSpPr txBox="1">
            <a:spLocks noChangeArrowheads="1"/>
          </p:cNvSpPr>
          <p:nvPr/>
        </p:nvSpPr>
        <p:spPr bwMode="auto">
          <a:xfrm>
            <a:off x="826909" y="2628900"/>
            <a:ext cx="7826375" cy="3276600"/>
          </a:xfrm>
          <a:prstGeom prst="rect">
            <a:avLst/>
          </a:prstGeom>
          <a:ln/>
        </p:spPr>
        <p:style>
          <a:lnRef idx="1">
            <a:schemeClr val="accent3"/>
          </a:lnRef>
          <a:fillRef idx="2">
            <a:schemeClr val="accent3"/>
          </a:fillRef>
          <a:effectRef idx="1">
            <a:schemeClr val="accent3"/>
          </a:effectRef>
          <a:fontRef idx="minor">
            <a:schemeClr val="dk1"/>
          </a:fontRef>
        </p:style>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sz="3600" smtClean="0"/>
          </a:p>
          <a:p>
            <a:r>
              <a:rPr lang="vi-VN" sz="3600" smtClean="0"/>
              <a:t>I- </a:t>
            </a:r>
            <a:r>
              <a:rPr lang="en-US" sz="3600" smtClean="0"/>
              <a:t>BỘ XƯƠNG</a:t>
            </a:r>
            <a:endParaRPr lang="vi-VN" sz="3600"/>
          </a:p>
          <a:p>
            <a:r>
              <a:rPr lang="en-US" sz="3600" smtClean="0"/>
              <a:t>II- CÁC CƠ QUAN DINH DƯỠNG</a:t>
            </a:r>
          </a:p>
          <a:p>
            <a:r>
              <a:rPr lang="en-US" sz="3600" smtClean="0"/>
              <a:t>III- THẦN KINH VÀ GIÁC QUAN</a:t>
            </a:r>
            <a:endParaRPr lang="vi-VN" sz="3600"/>
          </a:p>
        </p:txBody>
      </p:sp>
      <p:pic>
        <p:nvPicPr>
          <p:cNvPr id="15" name="Picture 6" descr="blumen-pflanzen11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563" y="762000"/>
            <a:ext cx="1163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glite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927850" y="4953000"/>
            <a:ext cx="22161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465af33b3ec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5563" y="4736474"/>
            <a:ext cx="10334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8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fill="hold" grpId="1" nodeType="clickEffect">
                                  <p:stCondLst>
                                    <p:cond delay="0"/>
                                  </p:stCondLst>
                                  <p:childTnLst>
                                    <p:animClr clrSpc="hsl" dir="cw">
                                      <p:cBhvr override="childStyle">
                                        <p:cTn id="11" dur="500" fill="hold"/>
                                        <p:tgtEl>
                                          <p:spTgt spid="13"/>
                                        </p:tgtEl>
                                        <p:attrNameLst>
                                          <p:attrName>style.color</p:attrName>
                                        </p:attrNameLst>
                                      </p:cBhvr>
                                      <p:by>
                                        <p:hsl h="-7200000" s="0" l="0"/>
                                      </p:by>
                                    </p:animClr>
                                    <p:animClr clrSpc="hsl" dir="cw">
                                      <p:cBhvr>
                                        <p:cTn id="12" dur="500" fill="hold"/>
                                        <p:tgtEl>
                                          <p:spTgt spid="13"/>
                                        </p:tgtEl>
                                        <p:attrNameLst>
                                          <p:attrName>fillcolor</p:attrName>
                                        </p:attrNameLst>
                                      </p:cBhvr>
                                      <p:by>
                                        <p:hsl h="-7200000" s="0" l="0"/>
                                      </p:by>
                                    </p:animClr>
                                    <p:animClr clrSpc="hsl" dir="cw">
                                      <p:cBhvr>
                                        <p:cTn id="13" dur="500" fill="hold"/>
                                        <p:tgtEl>
                                          <p:spTgt spid="13"/>
                                        </p:tgtEl>
                                        <p:attrNameLst>
                                          <p:attrName>stroke.color</p:attrName>
                                        </p:attrNameLst>
                                      </p:cBhvr>
                                      <p:by>
                                        <p:hsl h="-7200000" s="0" l="0"/>
                                      </p:by>
                                    </p:animClr>
                                    <p:set>
                                      <p:cBhvr>
                                        <p:cTn id="14" dur="500" fill="hold"/>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4">
                                            <p:bg/>
                                          </p:spTgt>
                                        </p:tgtEl>
                                        <p:attrNameLst>
                                          <p:attrName>style.visibility</p:attrName>
                                        </p:attrNameLst>
                                      </p:cBhvr>
                                      <p:to>
                                        <p:strVal val="visible"/>
                                      </p:to>
                                    </p:set>
                                    <p:anim calcmode="lin" valueType="num">
                                      <p:cBhvr>
                                        <p:cTn id="19" dur="500" fill="hold"/>
                                        <p:tgtEl>
                                          <p:spTgt spid="14">
                                            <p:bg/>
                                          </p:spTgt>
                                        </p:tgtEl>
                                        <p:attrNameLst>
                                          <p:attrName>ppt_w</p:attrName>
                                        </p:attrNameLst>
                                      </p:cBhvr>
                                      <p:tavLst>
                                        <p:tav tm="0">
                                          <p:val>
                                            <p:fltVal val="0"/>
                                          </p:val>
                                        </p:tav>
                                        <p:tav tm="100000">
                                          <p:val>
                                            <p:strVal val="#ppt_w"/>
                                          </p:val>
                                        </p:tav>
                                      </p:tavLst>
                                    </p:anim>
                                    <p:anim calcmode="lin" valueType="num">
                                      <p:cBhvr>
                                        <p:cTn id="20" dur="500" fill="hold"/>
                                        <p:tgtEl>
                                          <p:spTgt spid="14">
                                            <p:bg/>
                                          </p:spTgt>
                                        </p:tgtEl>
                                        <p:attrNameLst>
                                          <p:attrName>ppt_h</p:attrName>
                                        </p:attrNameLst>
                                      </p:cBhvr>
                                      <p:tavLst>
                                        <p:tav tm="0">
                                          <p:val>
                                            <p:fltVal val="0"/>
                                          </p:val>
                                        </p:tav>
                                        <p:tav tm="100000">
                                          <p:val>
                                            <p:strVal val="#ppt_h"/>
                                          </p:val>
                                        </p:tav>
                                      </p:tavLst>
                                    </p:anim>
                                    <p:animEffect transition="in" filter="fade">
                                      <p:cBhvr>
                                        <p:cTn id="21" dur="500"/>
                                        <p:tgtEl>
                                          <p:spTgt spid="14">
                                            <p:bg/>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 calcmode="lin" valueType="num">
                                      <p:cBhvr>
                                        <p:cTn id="26"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 calcmode="lin" valueType="num">
                                      <p:cBhvr>
                                        <p:cTn id="33"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4">
                                            <p:txEl>
                                              <p:pRg st="3" end="3"/>
                                            </p:txEl>
                                          </p:spTgt>
                                        </p:tgtEl>
                                        <p:attrNameLst>
                                          <p:attrName>style.visibility</p:attrName>
                                        </p:attrNameLst>
                                      </p:cBhvr>
                                      <p:to>
                                        <p:strVal val="visible"/>
                                      </p:to>
                                    </p:set>
                                    <p:anim calcmode="lin" valueType="num">
                                      <p:cBhvr>
                                        <p:cTn id="40"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ext Box 6"/>
          <p:cNvSpPr txBox="1">
            <a:spLocks noChangeArrowheads="1"/>
          </p:cNvSpPr>
          <p:nvPr/>
        </p:nvSpPr>
        <p:spPr bwMode="auto">
          <a:xfrm>
            <a:off x="685800" y="1143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1</a:t>
            </a:r>
          </a:p>
        </p:txBody>
      </p:sp>
      <p:sp>
        <p:nvSpPr>
          <p:cNvPr id="35848" name="Text Box 8"/>
          <p:cNvSpPr txBox="1">
            <a:spLocks noChangeArrowheads="1"/>
          </p:cNvSpPr>
          <p:nvPr/>
        </p:nvSpPr>
        <p:spPr bwMode="auto">
          <a:xfrm>
            <a:off x="2743200" y="1143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2</a:t>
            </a:r>
          </a:p>
        </p:txBody>
      </p:sp>
      <p:sp>
        <p:nvSpPr>
          <p:cNvPr id="35850" name="Text Box 10"/>
          <p:cNvSpPr txBox="1">
            <a:spLocks noChangeArrowheads="1"/>
          </p:cNvSpPr>
          <p:nvPr/>
        </p:nvSpPr>
        <p:spPr bwMode="auto">
          <a:xfrm>
            <a:off x="4800600" y="941388"/>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7</a:t>
            </a:r>
          </a:p>
        </p:txBody>
      </p:sp>
      <p:sp>
        <p:nvSpPr>
          <p:cNvPr id="35852" name="Text Box 12"/>
          <p:cNvSpPr txBox="1">
            <a:spLocks noChangeArrowheads="1"/>
          </p:cNvSpPr>
          <p:nvPr/>
        </p:nvSpPr>
        <p:spPr bwMode="auto">
          <a:xfrm>
            <a:off x="6477000" y="2693988"/>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6</a:t>
            </a:r>
          </a:p>
        </p:txBody>
      </p:sp>
      <p:sp>
        <p:nvSpPr>
          <p:cNvPr id="35854" name="Text Box 14"/>
          <p:cNvSpPr txBox="1">
            <a:spLocks noChangeArrowheads="1"/>
          </p:cNvSpPr>
          <p:nvPr/>
        </p:nvSpPr>
        <p:spPr bwMode="auto">
          <a:xfrm>
            <a:off x="3429000" y="3573463"/>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3</a:t>
            </a:r>
          </a:p>
        </p:txBody>
      </p:sp>
      <p:sp>
        <p:nvSpPr>
          <p:cNvPr id="35856" name="Text Box 16"/>
          <p:cNvSpPr txBox="1">
            <a:spLocks noChangeArrowheads="1"/>
          </p:cNvSpPr>
          <p:nvPr/>
        </p:nvSpPr>
        <p:spPr bwMode="auto">
          <a:xfrm>
            <a:off x="2362200" y="3151188"/>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8</a:t>
            </a:r>
          </a:p>
        </p:txBody>
      </p:sp>
      <p:sp>
        <p:nvSpPr>
          <p:cNvPr id="35859" name="Text Box 19"/>
          <p:cNvSpPr txBox="1">
            <a:spLocks noChangeArrowheads="1"/>
          </p:cNvSpPr>
          <p:nvPr/>
        </p:nvSpPr>
        <p:spPr bwMode="auto">
          <a:xfrm>
            <a:off x="1752600" y="3684588"/>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5</a:t>
            </a:r>
          </a:p>
        </p:txBody>
      </p:sp>
      <p:sp>
        <p:nvSpPr>
          <p:cNvPr id="35861" name="Text Box 21"/>
          <p:cNvSpPr txBox="1">
            <a:spLocks noChangeArrowheads="1"/>
          </p:cNvSpPr>
          <p:nvPr/>
        </p:nvSpPr>
        <p:spPr bwMode="auto">
          <a:xfrm>
            <a:off x="2269700" y="5696085"/>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solidFill>
                  <a:srgbClr val="0000FF"/>
                </a:solidFill>
                <a:latin typeface="Arial" charset="0"/>
              </a:rPr>
              <a:t>Bộ xương thằn lằn</a:t>
            </a:r>
            <a:r>
              <a:rPr lang="en-US" altLang="en-US" sz="2800" b="1">
                <a:solidFill>
                  <a:srgbClr val="0000FF"/>
                </a:solidFill>
                <a:latin typeface="Arial" charset="0"/>
              </a:rPr>
              <a:t> </a:t>
            </a:r>
          </a:p>
        </p:txBody>
      </p:sp>
      <p:sp>
        <p:nvSpPr>
          <p:cNvPr id="35862" name="Text Box 22"/>
          <p:cNvSpPr txBox="1">
            <a:spLocks noChangeArrowheads="1"/>
          </p:cNvSpPr>
          <p:nvPr/>
        </p:nvSpPr>
        <p:spPr bwMode="auto">
          <a:xfrm>
            <a:off x="1219200" y="1524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rPr>
              <a:t>4</a:t>
            </a:r>
          </a:p>
        </p:txBody>
      </p:sp>
      <p:sp>
        <p:nvSpPr>
          <p:cNvPr id="27" name="Title 6"/>
          <p:cNvSpPr txBox="1">
            <a:spLocks/>
          </p:cNvSpPr>
          <p:nvPr/>
        </p:nvSpPr>
        <p:spPr>
          <a:xfrm>
            <a:off x="352023" y="37341"/>
            <a:ext cx="2667000" cy="86836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pPr algn="l"/>
            <a:r>
              <a:rPr lang="en-US" sz="3600" b="1" dirty="0" smtClean="0"/>
              <a:t>I. </a:t>
            </a:r>
            <a:r>
              <a:rPr lang="en-US" sz="3600" b="1" dirty="0" err="1" smtClean="0"/>
              <a:t>Bộ</a:t>
            </a:r>
            <a:r>
              <a:rPr lang="en-US" sz="3600" b="1" dirty="0" smtClean="0"/>
              <a:t> </a:t>
            </a:r>
            <a:r>
              <a:rPr lang="en-US" sz="3600" b="1" dirty="0" err="1" smtClean="0"/>
              <a:t>xương</a:t>
            </a:r>
            <a:endParaRPr lang="en-US" sz="3600" b="1" dirty="0"/>
          </a:p>
        </p:txBody>
      </p:sp>
      <p:grpSp>
        <p:nvGrpSpPr>
          <p:cNvPr id="21" name="Group 20"/>
          <p:cNvGrpSpPr/>
          <p:nvPr/>
        </p:nvGrpSpPr>
        <p:grpSpPr>
          <a:xfrm>
            <a:off x="423069" y="1752600"/>
            <a:ext cx="8570912" cy="3349625"/>
            <a:chOff x="268288" y="-69850"/>
            <a:chExt cx="8570912" cy="3349625"/>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638"/>
              <a:ext cx="8458200" cy="3176587"/>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3"/>
            <p:cNvSpPr txBox="1">
              <a:spLocks noChangeArrowheads="1"/>
            </p:cNvSpPr>
            <p:nvPr/>
          </p:nvSpPr>
          <p:spPr bwMode="auto">
            <a:xfrm>
              <a:off x="747713" y="1587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1</a:t>
              </a:r>
            </a:p>
          </p:txBody>
        </p:sp>
        <p:sp>
          <p:nvSpPr>
            <p:cNvPr id="24" name="Text Box 4"/>
            <p:cNvSpPr txBox="1">
              <a:spLocks noChangeArrowheads="1"/>
            </p:cNvSpPr>
            <p:nvPr/>
          </p:nvSpPr>
          <p:spPr bwMode="auto">
            <a:xfrm>
              <a:off x="290513" y="-69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FF"/>
                  </a:solidFill>
                  <a:latin typeface="VNI-Times" pitchFamily="2" charset="0"/>
                </a:rPr>
                <a:t>Xöông ñaàu</a:t>
              </a:r>
            </a:p>
          </p:txBody>
        </p:sp>
        <p:sp>
          <p:nvSpPr>
            <p:cNvPr id="25" name="Text Box 6"/>
            <p:cNvSpPr txBox="1">
              <a:spLocks noChangeArrowheads="1"/>
            </p:cNvSpPr>
            <p:nvPr/>
          </p:nvSpPr>
          <p:spPr bwMode="auto">
            <a:xfrm>
              <a:off x="2286000" y="4763"/>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latin typeface="VNI-Times" pitchFamily="2" charset="0"/>
                </a:rPr>
                <a:t>Coät soáng</a:t>
              </a:r>
            </a:p>
          </p:txBody>
        </p:sp>
        <p:sp>
          <p:nvSpPr>
            <p:cNvPr id="26" name="Text Box 7"/>
            <p:cNvSpPr txBox="1">
              <a:spLocks noChangeArrowheads="1"/>
            </p:cNvSpPr>
            <p:nvPr/>
          </p:nvSpPr>
          <p:spPr bwMode="auto">
            <a:xfrm>
              <a:off x="4848225" y="-1587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7</a:t>
              </a:r>
            </a:p>
          </p:txBody>
        </p:sp>
        <p:sp>
          <p:nvSpPr>
            <p:cNvPr id="28" name="Text Box 8"/>
            <p:cNvSpPr txBox="1">
              <a:spLocks noChangeArrowheads="1"/>
            </p:cNvSpPr>
            <p:nvPr/>
          </p:nvSpPr>
          <p:spPr bwMode="auto">
            <a:xfrm>
              <a:off x="5029200" y="-508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FF"/>
                  </a:solidFill>
                  <a:latin typeface="VNI-Times" pitchFamily="2" charset="0"/>
                </a:rPr>
                <a:t>Caùc xöông chi sau</a:t>
              </a:r>
            </a:p>
          </p:txBody>
        </p:sp>
        <p:sp>
          <p:nvSpPr>
            <p:cNvPr id="29" name="Text Box 9"/>
            <p:cNvSpPr txBox="1">
              <a:spLocks noChangeArrowheads="1"/>
            </p:cNvSpPr>
            <p:nvPr/>
          </p:nvSpPr>
          <p:spPr bwMode="auto">
            <a:xfrm>
              <a:off x="6477000" y="161925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6</a:t>
              </a:r>
            </a:p>
          </p:txBody>
        </p:sp>
        <p:sp>
          <p:nvSpPr>
            <p:cNvPr id="30" name="Text Box 10"/>
            <p:cNvSpPr txBox="1">
              <a:spLocks noChangeArrowheads="1"/>
            </p:cNvSpPr>
            <p:nvPr/>
          </p:nvSpPr>
          <p:spPr bwMode="auto">
            <a:xfrm>
              <a:off x="6705600" y="161925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latin typeface="VNI-Times" pitchFamily="2" charset="0"/>
                </a:rPr>
                <a:t>Ñai chi sau</a:t>
              </a:r>
            </a:p>
          </p:txBody>
        </p:sp>
        <p:sp>
          <p:nvSpPr>
            <p:cNvPr id="31" name="Text Box 11"/>
            <p:cNvSpPr txBox="1">
              <a:spLocks noChangeArrowheads="1"/>
            </p:cNvSpPr>
            <p:nvPr/>
          </p:nvSpPr>
          <p:spPr bwMode="auto">
            <a:xfrm>
              <a:off x="3429000" y="2560638"/>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3</a:t>
              </a:r>
            </a:p>
          </p:txBody>
        </p:sp>
        <p:sp>
          <p:nvSpPr>
            <p:cNvPr id="32" name="Text Box 12"/>
            <p:cNvSpPr txBox="1">
              <a:spLocks noChangeArrowheads="1"/>
            </p:cNvSpPr>
            <p:nvPr/>
          </p:nvSpPr>
          <p:spPr bwMode="auto">
            <a:xfrm>
              <a:off x="3679825" y="260985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FF"/>
                  </a:solidFill>
                  <a:latin typeface="VNI-Times" pitchFamily="2" charset="0"/>
                </a:rPr>
                <a:t>Xöông söôøn</a:t>
              </a:r>
            </a:p>
          </p:txBody>
        </p:sp>
        <p:sp>
          <p:nvSpPr>
            <p:cNvPr id="33" name="Text Box 13"/>
            <p:cNvSpPr txBox="1">
              <a:spLocks noChangeArrowheads="1"/>
            </p:cNvSpPr>
            <p:nvPr/>
          </p:nvSpPr>
          <p:spPr bwMode="auto">
            <a:xfrm>
              <a:off x="2362200" y="18907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srgbClr val="FFFF00"/>
                  </a:solidFill>
                  <a:latin typeface="VNI-Times" pitchFamily="2" charset="0"/>
                </a:rPr>
                <a:t>8</a:t>
              </a:r>
            </a:p>
          </p:txBody>
        </p:sp>
        <p:sp>
          <p:nvSpPr>
            <p:cNvPr id="34" name="Text Box 15"/>
            <p:cNvSpPr txBox="1">
              <a:spLocks noChangeArrowheads="1"/>
            </p:cNvSpPr>
            <p:nvPr/>
          </p:nvSpPr>
          <p:spPr bwMode="auto">
            <a:xfrm>
              <a:off x="2360613" y="2092325"/>
              <a:ext cx="91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err="1">
                  <a:solidFill>
                    <a:srgbClr val="FFFFFF"/>
                  </a:solidFill>
                  <a:latin typeface="VNI-Times" pitchFamily="2" charset="0"/>
                </a:rPr>
                <a:t>Ñoát</a:t>
              </a:r>
              <a:r>
                <a:rPr lang="en-US" sz="2400" b="1" dirty="0">
                  <a:solidFill>
                    <a:srgbClr val="FFFFFF"/>
                  </a:solidFill>
                  <a:latin typeface="VNI-Times" pitchFamily="2" charset="0"/>
                </a:rPr>
                <a:t> </a:t>
              </a:r>
              <a:r>
                <a:rPr lang="en-US" sz="2400" b="1" dirty="0" err="1">
                  <a:solidFill>
                    <a:srgbClr val="FFFFFF"/>
                  </a:solidFill>
                  <a:latin typeface="VNI-Times" pitchFamily="2" charset="0"/>
                </a:rPr>
                <a:t>soáng</a:t>
              </a:r>
              <a:r>
                <a:rPr lang="en-US" sz="2400" b="1" dirty="0">
                  <a:solidFill>
                    <a:srgbClr val="FFFFFF"/>
                  </a:solidFill>
                  <a:latin typeface="VNI-Times" pitchFamily="2" charset="0"/>
                </a:rPr>
                <a:t> </a:t>
              </a:r>
              <a:r>
                <a:rPr lang="en-US" sz="2400" b="1" dirty="0" err="1">
                  <a:solidFill>
                    <a:srgbClr val="FFFFFF"/>
                  </a:solidFill>
                  <a:latin typeface="VNI-Times" pitchFamily="2" charset="0"/>
                </a:rPr>
                <a:t>coå</a:t>
              </a:r>
              <a:endParaRPr lang="en-US" sz="2400" b="1" dirty="0">
                <a:solidFill>
                  <a:srgbClr val="FFFFFF"/>
                </a:solidFill>
                <a:latin typeface="VNI-Times" pitchFamily="2" charset="0"/>
              </a:endParaRPr>
            </a:p>
          </p:txBody>
        </p:sp>
        <p:sp>
          <p:nvSpPr>
            <p:cNvPr id="35" name="Text Box 16"/>
            <p:cNvSpPr txBox="1">
              <a:spLocks noChangeArrowheads="1"/>
            </p:cNvSpPr>
            <p:nvPr/>
          </p:nvSpPr>
          <p:spPr bwMode="auto">
            <a:xfrm>
              <a:off x="1814513" y="2630488"/>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5</a:t>
              </a:r>
            </a:p>
          </p:txBody>
        </p:sp>
        <p:sp>
          <p:nvSpPr>
            <p:cNvPr id="36" name="Text Box 17"/>
            <p:cNvSpPr txBox="1">
              <a:spLocks noChangeArrowheads="1"/>
            </p:cNvSpPr>
            <p:nvPr/>
          </p:nvSpPr>
          <p:spPr bwMode="auto">
            <a:xfrm>
              <a:off x="268288" y="26035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FF"/>
                  </a:solidFill>
                  <a:latin typeface="VNI-Times" pitchFamily="2" charset="0"/>
                </a:rPr>
                <a:t>Caùc xg chi</a:t>
              </a:r>
            </a:p>
          </p:txBody>
        </p:sp>
        <p:sp>
          <p:nvSpPr>
            <p:cNvPr id="37" name="Text Box 19"/>
            <p:cNvSpPr txBox="1">
              <a:spLocks noChangeArrowheads="1"/>
            </p:cNvSpPr>
            <p:nvPr/>
          </p:nvSpPr>
          <p:spPr bwMode="auto">
            <a:xfrm>
              <a:off x="1212850" y="457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4</a:t>
              </a:r>
            </a:p>
          </p:txBody>
        </p:sp>
        <p:sp>
          <p:nvSpPr>
            <p:cNvPr id="38" name="Text Box 20"/>
            <p:cNvSpPr txBox="1">
              <a:spLocks noChangeArrowheads="1"/>
            </p:cNvSpPr>
            <p:nvPr/>
          </p:nvSpPr>
          <p:spPr bwMode="auto">
            <a:xfrm>
              <a:off x="1531938" y="47625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err="1">
                  <a:solidFill>
                    <a:srgbClr val="FFFFFF"/>
                  </a:solidFill>
                  <a:latin typeface="VNI-Times" pitchFamily="2" charset="0"/>
                </a:rPr>
                <a:t>Ñai</a:t>
              </a:r>
              <a:r>
                <a:rPr lang="en-US" sz="2400" b="1" dirty="0">
                  <a:solidFill>
                    <a:srgbClr val="FFFFFF"/>
                  </a:solidFill>
                  <a:latin typeface="VNI-Times" pitchFamily="2" charset="0"/>
                </a:rPr>
                <a:t> chi </a:t>
              </a:r>
              <a:r>
                <a:rPr lang="en-US" sz="2400" b="1" dirty="0" err="1">
                  <a:solidFill>
                    <a:srgbClr val="FFFFFF"/>
                  </a:solidFill>
                  <a:latin typeface="VNI-Times" pitchFamily="2" charset="0"/>
                </a:rPr>
                <a:t>tröôùc</a:t>
              </a:r>
              <a:endParaRPr lang="en-US" sz="2400" b="1" dirty="0">
                <a:solidFill>
                  <a:srgbClr val="FFFFFF"/>
                </a:solidFill>
                <a:latin typeface="VNI-Times" pitchFamily="2" charset="0"/>
              </a:endParaRPr>
            </a:p>
          </p:txBody>
        </p:sp>
      </p:grpSp>
    </p:spTree>
    <p:extLst>
      <p:ext uri="{BB962C8B-B14F-4D97-AF65-F5344CB8AC3E}">
        <p14:creationId xmlns:p14="http://schemas.microsoft.com/office/powerpoint/2010/main" val="15686443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35846"/>
                                        </p:tgtEl>
                                      </p:cBhvr>
                                    </p:animEffect>
                                    <p:set>
                                      <p:cBhvr>
                                        <p:cTn id="7" dur="1" fill="hold">
                                          <p:stCondLst>
                                            <p:cond delay="499"/>
                                          </p:stCondLst>
                                        </p:cTn>
                                        <p:tgtEl>
                                          <p:spTgt spid="3584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35848"/>
                                        </p:tgtEl>
                                      </p:cBhvr>
                                    </p:animEffect>
                                    <p:set>
                                      <p:cBhvr>
                                        <p:cTn id="12" dur="1" fill="hold">
                                          <p:stCondLst>
                                            <p:cond delay="499"/>
                                          </p:stCondLst>
                                        </p:cTn>
                                        <p:tgtEl>
                                          <p:spTgt spid="3584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35854"/>
                                        </p:tgtEl>
                                      </p:cBhvr>
                                    </p:animEffect>
                                    <p:set>
                                      <p:cBhvr>
                                        <p:cTn id="17" dur="1" fill="hold">
                                          <p:stCondLst>
                                            <p:cond delay="499"/>
                                          </p:stCondLst>
                                        </p:cTn>
                                        <p:tgtEl>
                                          <p:spTgt spid="3585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0" nodeType="clickEffect">
                                  <p:stCondLst>
                                    <p:cond delay="0"/>
                                  </p:stCondLst>
                                  <p:childTnLst>
                                    <p:animEffect transition="out" filter="box(in)">
                                      <p:cBhvr>
                                        <p:cTn id="21" dur="500"/>
                                        <p:tgtEl>
                                          <p:spTgt spid="35862"/>
                                        </p:tgtEl>
                                      </p:cBhvr>
                                    </p:animEffect>
                                    <p:set>
                                      <p:cBhvr>
                                        <p:cTn id="22" dur="1" fill="hold">
                                          <p:stCondLst>
                                            <p:cond delay="499"/>
                                          </p:stCondLst>
                                        </p:cTn>
                                        <p:tgtEl>
                                          <p:spTgt spid="3586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35859"/>
                                        </p:tgtEl>
                                      </p:cBhvr>
                                    </p:animEffect>
                                    <p:set>
                                      <p:cBhvr>
                                        <p:cTn id="27" dur="1" fill="hold">
                                          <p:stCondLst>
                                            <p:cond delay="499"/>
                                          </p:stCondLst>
                                        </p:cTn>
                                        <p:tgtEl>
                                          <p:spTgt spid="3585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35852"/>
                                        </p:tgtEl>
                                      </p:cBhvr>
                                    </p:animEffect>
                                    <p:set>
                                      <p:cBhvr>
                                        <p:cTn id="32" dur="1" fill="hold">
                                          <p:stCondLst>
                                            <p:cond delay="499"/>
                                          </p:stCondLst>
                                        </p:cTn>
                                        <p:tgtEl>
                                          <p:spTgt spid="3585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xit" presetSubtype="16" fill="hold" grpId="0" nodeType="clickEffect">
                                  <p:stCondLst>
                                    <p:cond delay="0"/>
                                  </p:stCondLst>
                                  <p:childTnLst>
                                    <p:animEffect transition="out" filter="diamond(in)">
                                      <p:cBhvr>
                                        <p:cTn id="36" dur="2000"/>
                                        <p:tgtEl>
                                          <p:spTgt spid="35850"/>
                                        </p:tgtEl>
                                      </p:cBhvr>
                                    </p:animEffect>
                                    <p:set>
                                      <p:cBhvr>
                                        <p:cTn id="37" dur="1" fill="hold">
                                          <p:stCondLst>
                                            <p:cond delay="1999"/>
                                          </p:stCondLst>
                                        </p:cTn>
                                        <p:tgtEl>
                                          <p:spTgt spid="3585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grpId="0" nodeType="clickEffect">
                                  <p:stCondLst>
                                    <p:cond delay="0"/>
                                  </p:stCondLst>
                                  <p:childTnLst>
                                    <p:animEffect transition="out" filter="box(in)">
                                      <p:cBhvr>
                                        <p:cTn id="41" dur="500"/>
                                        <p:tgtEl>
                                          <p:spTgt spid="35856"/>
                                        </p:tgtEl>
                                      </p:cBhvr>
                                    </p:animEffect>
                                    <p:set>
                                      <p:cBhvr>
                                        <p:cTn id="42" dur="1" fill="hold">
                                          <p:stCondLst>
                                            <p:cond delay="499"/>
                                          </p:stCondLst>
                                        </p:cTn>
                                        <p:tgtEl>
                                          <p:spTgt spid="3585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600"/>
                                        <p:tgtEl>
                                          <p:spTgt spid="27"/>
                                        </p:tgtEl>
                                      </p:cBhvr>
                                    </p:animEffect>
                                    <p:anim calcmode="lin" valueType="num">
                                      <p:cBhvr>
                                        <p:cTn id="48" dur="600" fill="hold"/>
                                        <p:tgtEl>
                                          <p:spTgt spid="27"/>
                                        </p:tgtEl>
                                        <p:attrNameLst>
                                          <p:attrName>ppt_x</p:attrName>
                                        </p:attrNameLst>
                                      </p:cBhvr>
                                      <p:tavLst>
                                        <p:tav tm="0">
                                          <p:val>
                                            <p:strVal val="#ppt_x"/>
                                          </p:val>
                                        </p:tav>
                                        <p:tav tm="100000">
                                          <p:val>
                                            <p:strVal val="#ppt_x"/>
                                          </p:val>
                                        </p:tav>
                                      </p:tavLst>
                                    </p:anim>
                                    <p:anim calcmode="lin" valueType="num">
                                      <p:cBhvr>
                                        <p:cTn id="49" dur="6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8" grpId="0"/>
      <p:bldP spid="35850" grpId="0"/>
      <p:bldP spid="35852" grpId="0"/>
      <p:bldP spid="35854" grpId="0"/>
      <p:bldP spid="35856" grpId="0"/>
      <p:bldP spid="35859" grpId="0"/>
      <p:bldP spid="35862"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2743200" y="21272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2</a:t>
            </a:r>
          </a:p>
        </p:txBody>
      </p:sp>
      <p:sp>
        <p:nvSpPr>
          <p:cNvPr id="38926" name="Text Box 14"/>
          <p:cNvSpPr txBox="1">
            <a:spLocks noChangeArrowheads="1"/>
          </p:cNvSpPr>
          <p:nvPr/>
        </p:nvSpPr>
        <p:spPr bwMode="auto">
          <a:xfrm>
            <a:off x="2438400" y="23225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endParaRPr lang="en-US" sz="2400">
              <a:latin typeface="VNI-Times" pitchFamily="2" charset="0"/>
            </a:endParaRPr>
          </a:p>
        </p:txBody>
      </p:sp>
      <p:sp>
        <p:nvSpPr>
          <p:cNvPr id="38930" name="Text Box 18"/>
          <p:cNvSpPr txBox="1">
            <a:spLocks noChangeArrowheads="1"/>
          </p:cNvSpPr>
          <p:nvPr/>
        </p:nvSpPr>
        <p:spPr bwMode="auto">
          <a:xfrm>
            <a:off x="4152900" y="3172304"/>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Bộ</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xương</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thằn</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lằn</a:t>
            </a:r>
            <a:r>
              <a:rPr lang="en-US" sz="3200" b="1" dirty="0" smtClean="0">
                <a:solidFill>
                  <a:srgbClr val="FFFF00"/>
                </a:solidFill>
                <a:latin typeface="Times New Roman" pitchFamily="18" charset="0"/>
                <a:cs typeface="Times New Roman" pitchFamily="18" charset="0"/>
              </a:rPr>
              <a:t> </a:t>
            </a:r>
            <a:endParaRPr lang="en-US" sz="3200" b="1" dirty="0">
              <a:solidFill>
                <a:srgbClr val="FFFF00"/>
              </a:solidFill>
              <a:latin typeface="Times New Roman" pitchFamily="18" charset="0"/>
              <a:cs typeface="Times New Roman" pitchFamily="18" charset="0"/>
            </a:endParaRPr>
          </a:p>
        </p:txBody>
      </p:sp>
      <p:grpSp>
        <p:nvGrpSpPr>
          <p:cNvPr id="3" name="Group 2"/>
          <p:cNvGrpSpPr/>
          <p:nvPr/>
        </p:nvGrpSpPr>
        <p:grpSpPr>
          <a:xfrm>
            <a:off x="268288" y="-69850"/>
            <a:ext cx="8570912" cy="3349625"/>
            <a:chOff x="268288" y="-69850"/>
            <a:chExt cx="8570912" cy="3349625"/>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638"/>
              <a:ext cx="8458200" cy="3176587"/>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p:cNvSpPr txBox="1">
              <a:spLocks noChangeArrowheads="1"/>
            </p:cNvSpPr>
            <p:nvPr/>
          </p:nvSpPr>
          <p:spPr bwMode="auto">
            <a:xfrm>
              <a:off x="747713" y="1587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1</a:t>
              </a:r>
            </a:p>
          </p:txBody>
        </p:sp>
        <p:sp>
          <p:nvSpPr>
            <p:cNvPr id="38916" name="Text Box 4"/>
            <p:cNvSpPr txBox="1">
              <a:spLocks noChangeArrowheads="1"/>
            </p:cNvSpPr>
            <p:nvPr/>
          </p:nvSpPr>
          <p:spPr bwMode="auto">
            <a:xfrm>
              <a:off x="290513" y="-69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FF"/>
                  </a:solidFill>
                  <a:latin typeface="VNI-Times" pitchFamily="2" charset="0"/>
                </a:rPr>
                <a:t>Xöông ñaàu</a:t>
              </a:r>
            </a:p>
          </p:txBody>
        </p:sp>
        <p:sp>
          <p:nvSpPr>
            <p:cNvPr id="38918" name="Text Box 6"/>
            <p:cNvSpPr txBox="1">
              <a:spLocks noChangeArrowheads="1"/>
            </p:cNvSpPr>
            <p:nvPr/>
          </p:nvSpPr>
          <p:spPr bwMode="auto">
            <a:xfrm>
              <a:off x="2286000" y="4763"/>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latin typeface="VNI-Times" pitchFamily="2" charset="0"/>
                </a:rPr>
                <a:t>Coät soáng</a:t>
              </a:r>
            </a:p>
          </p:txBody>
        </p:sp>
        <p:sp>
          <p:nvSpPr>
            <p:cNvPr id="38919" name="Text Box 7"/>
            <p:cNvSpPr txBox="1">
              <a:spLocks noChangeArrowheads="1"/>
            </p:cNvSpPr>
            <p:nvPr/>
          </p:nvSpPr>
          <p:spPr bwMode="auto">
            <a:xfrm>
              <a:off x="4848225" y="-1587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7</a:t>
              </a:r>
            </a:p>
          </p:txBody>
        </p:sp>
        <p:sp>
          <p:nvSpPr>
            <p:cNvPr id="38920" name="Text Box 8"/>
            <p:cNvSpPr txBox="1">
              <a:spLocks noChangeArrowheads="1"/>
            </p:cNvSpPr>
            <p:nvPr/>
          </p:nvSpPr>
          <p:spPr bwMode="auto">
            <a:xfrm>
              <a:off x="5029200" y="-508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FF"/>
                  </a:solidFill>
                  <a:latin typeface="VNI-Times" pitchFamily="2" charset="0"/>
                </a:rPr>
                <a:t>Caùc xöông chi sau</a:t>
              </a:r>
            </a:p>
          </p:txBody>
        </p:sp>
        <p:sp>
          <p:nvSpPr>
            <p:cNvPr id="38921" name="Text Box 9"/>
            <p:cNvSpPr txBox="1">
              <a:spLocks noChangeArrowheads="1"/>
            </p:cNvSpPr>
            <p:nvPr/>
          </p:nvSpPr>
          <p:spPr bwMode="auto">
            <a:xfrm>
              <a:off x="6477000" y="161925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6</a:t>
              </a:r>
            </a:p>
          </p:txBody>
        </p:sp>
        <p:sp>
          <p:nvSpPr>
            <p:cNvPr id="38922" name="Text Box 10"/>
            <p:cNvSpPr txBox="1">
              <a:spLocks noChangeArrowheads="1"/>
            </p:cNvSpPr>
            <p:nvPr/>
          </p:nvSpPr>
          <p:spPr bwMode="auto">
            <a:xfrm>
              <a:off x="6705600" y="161925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latin typeface="VNI-Times" pitchFamily="2" charset="0"/>
                </a:rPr>
                <a:t>Ñai chi sau</a:t>
              </a:r>
            </a:p>
          </p:txBody>
        </p:sp>
        <p:sp>
          <p:nvSpPr>
            <p:cNvPr id="38923" name="Text Box 11"/>
            <p:cNvSpPr txBox="1">
              <a:spLocks noChangeArrowheads="1"/>
            </p:cNvSpPr>
            <p:nvPr/>
          </p:nvSpPr>
          <p:spPr bwMode="auto">
            <a:xfrm>
              <a:off x="3429000" y="2560638"/>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3</a:t>
              </a:r>
            </a:p>
          </p:txBody>
        </p:sp>
        <p:sp>
          <p:nvSpPr>
            <p:cNvPr id="38924" name="Text Box 12"/>
            <p:cNvSpPr txBox="1">
              <a:spLocks noChangeArrowheads="1"/>
            </p:cNvSpPr>
            <p:nvPr/>
          </p:nvSpPr>
          <p:spPr bwMode="auto">
            <a:xfrm>
              <a:off x="3679825" y="260985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FF"/>
                  </a:solidFill>
                  <a:latin typeface="VNI-Times" pitchFamily="2" charset="0"/>
                </a:rPr>
                <a:t>Xöông söôøn</a:t>
              </a:r>
            </a:p>
          </p:txBody>
        </p:sp>
        <p:sp>
          <p:nvSpPr>
            <p:cNvPr id="38925" name="Text Box 13"/>
            <p:cNvSpPr txBox="1">
              <a:spLocks noChangeArrowheads="1"/>
            </p:cNvSpPr>
            <p:nvPr/>
          </p:nvSpPr>
          <p:spPr bwMode="auto">
            <a:xfrm>
              <a:off x="2362200" y="18907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srgbClr val="FFFF00"/>
                  </a:solidFill>
                  <a:latin typeface="VNI-Times" pitchFamily="2" charset="0"/>
                </a:rPr>
                <a:t>8</a:t>
              </a:r>
            </a:p>
          </p:txBody>
        </p:sp>
        <p:sp>
          <p:nvSpPr>
            <p:cNvPr id="38927" name="Text Box 15"/>
            <p:cNvSpPr txBox="1">
              <a:spLocks noChangeArrowheads="1"/>
            </p:cNvSpPr>
            <p:nvPr/>
          </p:nvSpPr>
          <p:spPr bwMode="auto">
            <a:xfrm>
              <a:off x="2360613" y="2092325"/>
              <a:ext cx="91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err="1">
                  <a:solidFill>
                    <a:srgbClr val="FFFFFF"/>
                  </a:solidFill>
                  <a:latin typeface="VNI-Times" pitchFamily="2" charset="0"/>
                </a:rPr>
                <a:t>Ñoát</a:t>
              </a:r>
              <a:r>
                <a:rPr lang="en-US" sz="2400" b="1" dirty="0">
                  <a:solidFill>
                    <a:srgbClr val="FFFFFF"/>
                  </a:solidFill>
                  <a:latin typeface="VNI-Times" pitchFamily="2" charset="0"/>
                </a:rPr>
                <a:t> </a:t>
              </a:r>
              <a:r>
                <a:rPr lang="en-US" sz="2400" b="1" dirty="0" err="1">
                  <a:solidFill>
                    <a:srgbClr val="FFFFFF"/>
                  </a:solidFill>
                  <a:latin typeface="VNI-Times" pitchFamily="2" charset="0"/>
                </a:rPr>
                <a:t>soáng</a:t>
              </a:r>
              <a:r>
                <a:rPr lang="en-US" sz="2400" b="1" dirty="0">
                  <a:solidFill>
                    <a:srgbClr val="FFFFFF"/>
                  </a:solidFill>
                  <a:latin typeface="VNI-Times" pitchFamily="2" charset="0"/>
                </a:rPr>
                <a:t> </a:t>
              </a:r>
              <a:r>
                <a:rPr lang="en-US" sz="2400" b="1" dirty="0" err="1">
                  <a:solidFill>
                    <a:srgbClr val="FFFFFF"/>
                  </a:solidFill>
                  <a:latin typeface="VNI-Times" pitchFamily="2" charset="0"/>
                </a:rPr>
                <a:t>coå</a:t>
              </a:r>
              <a:endParaRPr lang="en-US" sz="2400" b="1" dirty="0">
                <a:solidFill>
                  <a:srgbClr val="FFFFFF"/>
                </a:solidFill>
                <a:latin typeface="VNI-Times" pitchFamily="2" charset="0"/>
              </a:endParaRPr>
            </a:p>
          </p:txBody>
        </p:sp>
        <p:sp>
          <p:nvSpPr>
            <p:cNvPr id="38928" name="Text Box 16"/>
            <p:cNvSpPr txBox="1">
              <a:spLocks noChangeArrowheads="1"/>
            </p:cNvSpPr>
            <p:nvPr/>
          </p:nvSpPr>
          <p:spPr bwMode="auto">
            <a:xfrm>
              <a:off x="1814513" y="2630488"/>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5</a:t>
              </a:r>
            </a:p>
          </p:txBody>
        </p:sp>
        <p:sp>
          <p:nvSpPr>
            <p:cNvPr id="38929" name="Text Box 17"/>
            <p:cNvSpPr txBox="1">
              <a:spLocks noChangeArrowheads="1"/>
            </p:cNvSpPr>
            <p:nvPr/>
          </p:nvSpPr>
          <p:spPr bwMode="auto">
            <a:xfrm>
              <a:off x="268288" y="26035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FF"/>
                  </a:solidFill>
                  <a:latin typeface="VNI-Times" pitchFamily="2" charset="0"/>
                </a:rPr>
                <a:t>Caùc xg chi</a:t>
              </a:r>
            </a:p>
          </p:txBody>
        </p:sp>
        <p:sp>
          <p:nvSpPr>
            <p:cNvPr id="38931" name="Text Box 19"/>
            <p:cNvSpPr txBox="1">
              <a:spLocks noChangeArrowheads="1"/>
            </p:cNvSpPr>
            <p:nvPr/>
          </p:nvSpPr>
          <p:spPr bwMode="auto">
            <a:xfrm>
              <a:off x="1212850" y="457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00"/>
                  </a:solidFill>
                  <a:latin typeface="VNI-Times" pitchFamily="2" charset="0"/>
                </a:rPr>
                <a:t>4</a:t>
              </a:r>
            </a:p>
          </p:txBody>
        </p:sp>
        <p:sp>
          <p:nvSpPr>
            <p:cNvPr id="38932" name="Text Box 20"/>
            <p:cNvSpPr txBox="1">
              <a:spLocks noChangeArrowheads="1"/>
            </p:cNvSpPr>
            <p:nvPr/>
          </p:nvSpPr>
          <p:spPr bwMode="auto">
            <a:xfrm>
              <a:off x="1531938" y="47625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err="1">
                  <a:solidFill>
                    <a:srgbClr val="FFFFFF"/>
                  </a:solidFill>
                  <a:latin typeface="VNI-Times" pitchFamily="2" charset="0"/>
                </a:rPr>
                <a:t>Ñai</a:t>
              </a:r>
              <a:r>
                <a:rPr lang="en-US" sz="2400" b="1" dirty="0">
                  <a:solidFill>
                    <a:srgbClr val="FFFFFF"/>
                  </a:solidFill>
                  <a:latin typeface="VNI-Times" pitchFamily="2" charset="0"/>
                </a:rPr>
                <a:t> chi </a:t>
              </a:r>
              <a:r>
                <a:rPr lang="en-US" sz="2400" b="1" dirty="0" err="1">
                  <a:solidFill>
                    <a:srgbClr val="FFFFFF"/>
                  </a:solidFill>
                  <a:latin typeface="VNI-Times" pitchFamily="2" charset="0"/>
                </a:rPr>
                <a:t>tröôùc</a:t>
              </a:r>
              <a:endParaRPr lang="en-US" sz="2400" b="1" dirty="0">
                <a:solidFill>
                  <a:srgbClr val="FFFFFF"/>
                </a:solidFill>
                <a:latin typeface="VNI-Times" pitchFamily="2" charset="0"/>
              </a:endParaRPr>
            </a:p>
          </p:txBody>
        </p:sp>
      </p:grpSp>
      <p:pic>
        <p:nvPicPr>
          <p:cNvPr id="3893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0400"/>
            <a:ext cx="3657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38934" name="Text Box 22"/>
          <p:cNvSpPr txBox="1">
            <a:spLocks noChangeArrowheads="1"/>
          </p:cNvSpPr>
          <p:nvPr/>
        </p:nvSpPr>
        <p:spPr bwMode="auto">
          <a:xfrm>
            <a:off x="381000" y="6413500"/>
            <a:ext cx="3124200" cy="457200"/>
          </a:xfrm>
          <a:prstGeom prst="rect">
            <a:avLst/>
          </a:prstGeom>
          <a:solidFill>
            <a:srgbClr val="002060"/>
          </a:solidFill>
          <a:ln>
            <a:noFill/>
          </a:ln>
          <a:effectLst/>
        </p:spPr>
        <p:txBody>
          <a:bodyPr>
            <a:spAutoFit/>
          </a:bodyPr>
          <a:lstStyle/>
          <a:p>
            <a:r>
              <a:rPr lang="en-US" sz="2400" b="1" dirty="0" err="1">
                <a:solidFill>
                  <a:srgbClr val="FFFF00"/>
                </a:solidFill>
                <a:latin typeface="VNI-Times" pitchFamily="2" charset="0"/>
              </a:rPr>
              <a:t>BOÄ</a:t>
            </a:r>
            <a:r>
              <a:rPr lang="en-US" sz="2400" b="1" dirty="0">
                <a:solidFill>
                  <a:srgbClr val="FFFF00"/>
                </a:solidFill>
                <a:latin typeface="VNI-Times" pitchFamily="2" charset="0"/>
              </a:rPr>
              <a:t> </a:t>
            </a:r>
            <a:r>
              <a:rPr lang="en-US" sz="2400" b="1" dirty="0" err="1">
                <a:solidFill>
                  <a:srgbClr val="FFFF00"/>
                </a:solidFill>
                <a:latin typeface="VNI-Times" pitchFamily="2" charset="0"/>
              </a:rPr>
              <a:t>XÖÔNG</a:t>
            </a:r>
            <a:r>
              <a:rPr lang="en-US" sz="2400" b="1" dirty="0">
                <a:solidFill>
                  <a:srgbClr val="FFFF00"/>
                </a:solidFill>
                <a:latin typeface="VNI-Times" pitchFamily="2" charset="0"/>
              </a:rPr>
              <a:t> </a:t>
            </a:r>
            <a:r>
              <a:rPr lang="en-US" sz="2400" b="1" dirty="0" err="1">
                <a:solidFill>
                  <a:srgbClr val="FFFF00"/>
                </a:solidFill>
                <a:latin typeface="VNI-Times" pitchFamily="2" charset="0"/>
              </a:rPr>
              <a:t>EÁCH</a:t>
            </a:r>
            <a:endParaRPr lang="en-US" sz="2400" b="1" dirty="0">
              <a:solidFill>
                <a:srgbClr val="FFFF00"/>
              </a:solidFill>
              <a:latin typeface="VNI-Times" pitchFamily="2" charset="0"/>
            </a:endParaRPr>
          </a:p>
        </p:txBody>
      </p:sp>
      <p:sp>
        <p:nvSpPr>
          <p:cNvPr id="38935" name="Text Box 23"/>
          <p:cNvSpPr txBox="1">
            <a:spLocks noChangeArrowheads="1"/>
          </p:cNvSpPr>
          <p:nvPr/>
        </p:nvSpPr>
        <p:spPr bwMode="auto">
          <a:xfrm>
            <a:off x="3929063" y="3726348"/>
            <a:ext cx="5257800" cy="1384995"/>
          </a:xfrm>
          <a:prstGeom prst="rect">
            <a:avLst/>
          </a:prstGeom>
          <a:solidFill>
            <a:srgbClr val="FFC000"/>
          </a:solidFill>
          <a:ln>
            <a:noFill/>
          </a:ln>
          <a:effectLst/>
        </p:spPr>
        <p:txBody>
          <a:bodyPr>
            <a:spAutoFit/>
          </a:bodyPr>
          <a:lstStyle/>
          <a:p>
            <a:r>
              <a:rPr lang="en-US" sz="2800" b="1" dirty="0" err="1" smtClean="0">
                <a:latin typeface="Times New Roman" pitchFamily="18" charset="0"/>
                <a:cs typeface="Times New Roman" pitchFamily="18" charset="0"/>
              </a:rPr>
              <a:t>Hãy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sự</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bộ</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thằn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lằn</a:t>
            </a:r>
            <a:r>
              <a:rPr lang="en-US" sz="2800" b="1" dirty="0" smtClean="0">
                <a:latin typeface="Times New Roman" pitchFamily="18" charset="0"/>
                <a:cs typeface="Times New Roman" pitchFamily="18" charset="0"/>
              </a:rPr>
              <a:t> so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bộ</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Ếch</a:t>
            </a:r>
            <a:r>
              <a:rPr lang="en-US" sz="2800" b="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19998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5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930"/>
                                        </p:tgtEl>
                                        <p:attrNameLst>
                                          <p:attrName>style.visibility</p:attrName>
                                        </p:attrNameLst>
                                      </p:cBhvr>
                                      <p:to>
                                        <p:strVal val="visible"/>
                                      </p:to>
                                    </p:set>
                                    <p:animEffect transition="in" filter="barn(inVertical)">
                                      <p:cBhvr>
                                        <p:cTn id="10" dur="250"/>
                                        <p:tgtEl>
                                          <p:spTgt spid="389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8933"/>
                                        </p:tgtEl>
                                        <p:attrNameLst>
                                          <p:attrName>style.visibility</p:attrName>
                                        </p:attrNameLst>
                                      </p:cBhvr>
                                      <p:to>
                                        <p:strVal val="visible"/>
                                      </p:to>
                                    </p:set>
                                    <p:animEffect transition="in" filter="barn(inVertical)">
                                      <p:cBhvr>
                                        <p:cTn id="15" dur="250"/>
                                        <p:tgtEl>
                                          <p:spTgt spid="3893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8934"/>
                                        </p:tgtEl>
                                        <p:attrNameLst>
                                          <p:attrName>style.visibility</p:attrName>
                                        </p:attrNameLst>
                                      </p:cBhvr>
                                      <p:to>
                                        <p:strVal val="visible"/>
                                      </p:to>
                                    </p:set>
                                    <p:animEffect transition="in" filter="barn(inVertical)">
                                      <p:cBhvr>
                                        <p:cTn id="18" dur="250"/>
                                        <p:tgtEl>
                                          <p:spTgt spid="38934"/>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38935"/>
                                        </p:tgtEl>
                                        <p:attrNameLst>
                                          <p:attrName>style.visibility</p:attrName>
                                        </p:attrNameLst>
                                      </p:cBhvr>
                                      <p:to>
                                        <p:strVal val="visible"/>
                                      </p:to>
                                    </p:set>
                                    <p:anim calcmode="lin" valueType="num">
                                      <p:cBhvr>
                                        <p:cTn id="23" dur="250" fill="hold"/>
                                        <p:tgtEl>
                                          <p:spTgt spid="38935"/>
                                        </p:tgtEl>
                                        <p:attrNameLst>
                                          <p:attrName>ppt_w</p:attrName>
                                        </p:attrNameLst>
                                      </p:cBhvr>
                                      <p:tavLst>
                                        <p:tav tm="0">
                                          <p:val>
                                            <p:strVal val="#ppt_w*0.70"/>
                                          </p:val>
                                        </p:tav>
                                        <p:tav tm="100000">
                                          <p:val>
                                            <p:strVal val="#ppt_w"/>
                                          </p:val>
                                        </p:tav>
                                      </p:tavLst>
                                    </p:anim>
                                    <p:anim calcmode="lin" valueType="num">
                                      <p:cBhvr>
                                        <p:cTn id="24" dur="250" fill="hold"/>
                                        <p:tgtEl>
                                          <p:spTgt spid="38935"/>
                                        </p:tgtEl>
                                        <p:attrNameLst>
                                          <p:attrName>ppt_h</p:attrName>
                                        </p:attrNameLst>
                                      </p:cBhvr>
                                      <p:tavLst>
                                        <p:tav tm="0">
                                          <p:val>
                                            <p:strVal val="#ppt_h"/>
                                          </p:val>
                                        </p:tav>
                                        <p:tav tm="100000">
                                          <p:val>
                                            <p:strVal val="#ppt_h"/>
                                          </p:val>
                                        </p:tav>
                                      </p:tavLst>
                                    </p:anim>
                                    <p:animEffect transition="in" filter="fade">
                                      <p:cBhvr>
                                        <p:cTn id="25" dur="250"/>
                                        <p:tgtEl>
                                          <p:spTgt spid="38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0" grpId="0"/>
      <p:bldP spid="38934" grpId="0" animBg="1"/>
      <p:bldP spid="389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200" y="1556792"/>
            <a:ext cx="8077200" cy="3457128"/>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dài</a:t>
            </a:r>
            <a:r>
              <a:rPr lang="en-US" sz="4000" dirty="0">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xương</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sườn</a:t>
            </a:r>
            <a:r>
              <a:rPr lang="en-US" sz="4000" dirty="0" smtClean="0">
                <a:latin typeface="Times New Roman" panose="02020603050405020304" pitchFamily="18" charset="0"/>
                <a:cs typeface="Times New Roman" panose="02020603050405020304" pitchFamily="18" charset="0"/>
              </a:rPr>
              <a:t> </a:t>
            </a:r>
            <a:r>
              <a:rPr lang="pt-BR" sz="4000" dirty="0" smtClean="0">
                <a:latin typeface="Times New Roman" panose="02020603050405020304" pitchFamily="18" charset="0"/>
                <a:cs typeface="Times New Roman" panose="02020603050405020304" pitchFamily="18" charset="0"/>
              </a:rPr>
              <a:t>tạo nên </a:t>
            </a:r>
            <a:r>
              <a:rPr lang="pt-BR" sz="4000" dirty="0">
                <a:latin typeface="Times New Roman" panose="02020603050405020304" pitchFamily="18" charset="0"/>
                <a:cs typeface="Times New Roman" panose="02020603050405020304" pitchFamily="18" charset="0"/>
              </a:rPr>
              <a:t>khoang </a:t>
            </a:r>
            <a:r>
              <a:rPr lang="pt-BR" sz="4000" dirty="0" smtClean="0">
                <a:latin typeface="Times New Roman" panose="02020603050405020304" pitchFamily="18" charset="0"/>
                <a:cs typeface="Times New Roman" panose="02020603050405020304" pitchFamily="18" charset="0"/>
              </a:rPr>
              <a:t>thân =&gt; </a:t>
            </a:r>
            <a:r>
              <a:rPr lang="pt-BR" sz="4000" dirty="0">
                <a:latin typeface="Times New Roman" panose="02020603050405020304" pitchFamily="18" charset="0"/>
                <a:cs typeface="Times New Roman" panose="02020603050405020304" pitchFamily="18" charset="0"/>
              </a:rPr>
              <a:t>tham gia thông khí ở </a:t>
            </a:r>
            <a:r>
              <a:rPr lang="pt-BR" sz="4000" dirty="0" smtClean="0">
                <a:latin typeface="Times New Roman" panose="02020603050405020304" pitchFamily="18" charset="0"/>
                <a:cs typeface="Times New Roman" panose="02020603050405020304" pitchFamily="18" charset="0"/>
              </a:rPr>
              <a:t>phổi.</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Cổ</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dài</a:t>
            </a:r>
            <a:r>
              <a:rPr lang="en-US" sz="4000" dirty="0">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8 </a:t>
            </a:r>
            <a:r>
              <a:rPr lang="en-US" sz="4000" dirty="0" err="1">
                <a:latin typeface="Times New Roman" panose="02020603050405020304" pitchFamily="18" charset="0"/>
                <a:cs typeface="Times New Roman" panose="02020603050405020304" pitchFamily="18" charset="0"/>
              </a:rPr>
              <a:t>đốt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a:t>
            </a:r>
            <a:r>
              <a:rPr lang="en-US" sz="4000" err="1" smtClean="0">
                <a:latin typeface="Times New Roman" panose="02020603050405020304" pitchFamily="18" charset="0"/>
                <a:cs typeface="Times New Roman" panose="02020603050405020304" pitchFamily="18" charset="0"/>
              </a:rPr>
              <a:t>cổ</a:t>
            </a:r>
            <a:r>
              <a:rPr lang="en-US" sz="4000" smtClean="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963985" cy="809625"/>
          </a:xfrm>
          <a:prstGeom prst="rect">
            <a:avLst/>
          </a:prstGeom>
        </p:spPr>
      </p:pic>
      <p:sp>
        <p:nvSpPr>
          <p:cNvPr id="7" name="Title 6"/>
          <p:cNvSpPr txBox="1">
            <a:spLocks/>
          </p:cNvSpPr>
          <p:nvPr/>
        </p:nvSpPr>
        <p:spPr>
          <a:xfrm>
            <a:off x="457200" y="274638"/>
            <a:ext cx="2667000" cy="86836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a:lstStyle>
          <a:p>
            <a:pPr algn="l"/>
            <a:r>
              <a:rPr lang="en-US" sz="3600" b="1" dirty="0" smtClean="0"/>
              <a:t>I. </a:t>
            </a:r>
            <a:r>
              <a:rPr lang="en-US" sz="3600" b="1" dirty="0" err="1" smtClean="0"/>
              <a:t>Bộ</a:t>
            </a:r>
            <a:r>
              <a:rPr lang="en-US" sz="3600" b="1" dirty="0" smtClean="0"/>
              <a:t> </a:t>
            </a:r>
            <a:r>
              <a:rPr lang="en-US" sz="3600" b="1" dirty="0" err="1" smtClean="0"/>
              <a:t>xương</a:t>
            </a:r>
            <a:endParaRPr lang="en-US" sz="3600" b="1" dirty="0"/>
          </a:p>
        </p:txBody>
      </p:sp>
    </p:spTree>
    <p:extLst>
      <p:ext uri="{BB962C8B-B14F-4D97-AF65-F5344CB8AC3E}">
        <p14:creationId xmlns:p14="http://schemas.microsoft.com/office/powerpoint/2010/main" val="9614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600"/>
                                        <p:tgtEl>
                                          <p:spTgt spid="7"/>
                                        </p:tgtEl>
                                      </p:cBhvr>
                                    </p:animEffect>
                                    <p:anim calcmode="lin" valueType="num">
                                      <p:cBhvr>
                                        <p:cTn id="18" dur="600" fill="hold"/>
                                        <p:tgtEl>
                                          <p:spTgt spid="7"/>
                                        </p:tgtEl>
                                        <p:attrNameLst>
                                          <p:attrName>ppt_x</p:attrName>
                                        </p:attrNameLst>
                                      </p:cBhvr>
                                      <p:tavLst>
                                        <p:tav tm="0">
                                          <p:val>
                                            <p:strVal val="#ppt_x"/>
                                          </p:val>
                                        </p:tav>
                                        <p:tav tm="100000">
                                          <p:val>
                                            <p:strVal val="#ppt_x"/>
                                          </p:val>
                                        </p:tav>
                                      </p:tavLst>
                                    </p:anim>
                                    <p:anim calcmode="lin" valueType="num">
                                      <p:cBhvr>
                                        <p:cTn id="19" dur="6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422310"/>
            <a:ext cx="2689448" cy="4157001"/>
          </a:xfrm>
          <a:solidFill>
            <a:schemeClr val="accent5">
              <a:lumMod val="40000"/>
              <a:lumOff val="60000"/>
            </a:schemeClr>
          </a:solidFill>
        </p:spPr>
        <p:txBody>
          <a:bodyPr>
            <a:normAutofit/>
          </a:bodyPr>
          <a:lstStyle/>
          <a:p>
            <a:pPr algn="l"/>
            <a:r>
              <a:rPr lang="en-US" sz="3200" dirty="0" smtClean="0"/>
              <a:t>- </a:t>
            </a:r>
            <a:r>
              <a:rPr lang="en-US" sz="3200" dirty="0" err="1" smtClean="0"/>
              <a:t>Xác</a:t>
            </a:r>
            <a:r>
              <a:rPr lang="en-US" sz="3200" dirty="0" smtClean="0"/>
              <a:t> </a:t>
            </a:r>
            <a:r>
              <a:rPr lang="en-US" sz="3200" dirty="0" err="1" smtClean="0"/>
              <a:t>định</a:t>
            </a:r>
            <a:r>
              <a:rPr lang="en-US" sz="3200" dirty="0" smtClean="0"/>
              <a:t> </a:t>
            </a:r>
            <a:r>
              <a:rPr lang="en-US" sz="3200" dirty="0" err="1" smtClean="0"/>
              <a:t>các</a:t>
            </a:r>
            <a:r>
              <a:rPr lang="en-US" sz="3200" dirty="0" smtClean="0"/>
              <a:t> </a:t>
            </a:r>
            <a:r>
              <a:rPr lang="en-US" sz="3200" dirty="0" err="1" smtClean="0"/>
              <a:t>bộ</a:t>
            </a:r>
            <a:r>
              <a:rPr lang="en-US" sz="3200" dirty="0" smtClean="0"/>
              <a:t> </a:t>
            </a:r>
            <a:r>
              <a:rPr lang="en-US" sz="3200" dirty="0" err="1" smtClean="0"/>
              <a:t>phận</a:t>
            </a:r>
            <a:r>
              <a:rPr lang="en-US" sz="3200" dirty="0" smtClean="0"/>
              <a:t> </a:t>
            </a:r>
            <a:r>
              <a:rPr lang="en-US" sz="3200" dirty="0" err="1" smtClean="0"/>
              <a:t>của</a:t>
            </a:r>
            <a:r>
              <a:rPr lang="en-US" sz="3200" dirty="0" smtClean="0"/>
              <a:t> </a:t>
            </a:r>
            <a:r>
              <a:rPr lang="en-US" sz="3200" dirty="0" err="1" smtClean="0"/>
              <a:t>hệ</a:t>
            </a:r>
            <a:r>
              <a:rPr lang="en-US" sz="3200" dirty="0" smtClean="0"/>
              <a:t> </a:t>
            </a:r>
            <a:r>
              <a:rPr lang="en-US" sz="3200" dirty="0" err="1" smtClean="0"/>
              <a:t>tiêu</a:t>
            </a:r>
            <a:r>
              <a:rPr lang="en-US" sz="3200" dirty="0" smtClean="0"/>
              <a:t> </a:t>
            </a:r>
            <a:r>
              <a:rPr lang="en-US" sz="3200" dirty="0" err="1" smtClean="0"/>
              <a:t>hóa</a:t>
            </a:r>
            <a:r>
              <a:rPr lang="en-US" sz="3200" dirty="0" smtClean="0"/>
              <a:t> </a:t>
            </a:r>
            <a:r>
              <a:rPr lang="en-US" sz="3200" dirty="0" err="1" smtClean="0"/>
              <a:t>của</a:t>
            </a:r>
            <a:r>
              <a:rPr lang="en-US" sz="3200" dirty="0" smtClean="0"/>
              <a:t> </a:t>
            </a:r>
            <a:r>
              <a:rPr lang="en-US" sz="3200" dirty="0" err="1" smtClean="0"/>
              <a:t>thằn</a:t>
            </a:r>
            <a:r>
              <a:rPr lang="en-US" sz="3200" dirty="0" smtClean="0"/>
              <a:t> </a:t>
            </a:r>
            <a:r>
              <a:rPr lang="en-US" sz="3200" dirty="0" err="1" smtClean="0"/>
              <a:t>lằn</a:t>
            </a:r>
            <a:r>
              <a:rPr lang="en-US" sz="3200" dirty="0" smtClean="0"/>
              <a:t>?</a:t>
            </a:r>
            <a:br>
              <a:rPr lang="en-US" sz="3200" dirty="0" smtClean="0"/>
            </a:br>
            <a:r>
              <a:rPr lang="en-US" sz="3200" dirty="0" smtClean="0"/>
              <a:t>- </a:t>
            </a:r>
            <a:r>
              <a:rPr lang="en-US" sz="3200" dirty="0" err="1" smtClean="0"/>
              <a:t>Nêu</a:t>
            </a:r>
            <a:r>
              <a:rPr lang="en-US" sz="3200" dirty="0" smtClean="0"/>
              <a:t> </a:t>
            </a:r>
            <a:r>
              <a:rPr lang="en-US" sz="3200" dirty="0" err="1" smtClean="0"/>
              <a:t>sự</a:t>
            </a:r>
            <a:r>
              <a:rPr lang="en-US" sz="3200" dirty="0" smtClean="0"/>
              <a:t> </a:t>
            </a:r>
            <a:r>
              <a:rPr lang="en-US" sz="3200" dirty="0" err="1" smtClean="0"/>
              <a:t>sai</a:t>
            </a:r>
            <a:r>
              <a:rPr lang="en-US" sz="3200" dirty="0" smtClean="0"/>
              <a:t> </a:t>
            </a:r>
            <a:r>
              <a:rPr lang="en-US" sz="3200" dirty="0" err="1" smtClean="0"/>
              <a:t>khác</a:t>
            </a:r>
            <a:r>
              <a:rPr lang="en-US" sz="3200" dirty="0" smtClean="0"/>
              <a:t> so </a:t>
            </a:r>
            <a:r>
              <a:rPr lang="en-US" sz="3200" dirty="0" err="1" smtClean="0"/>
              <a:t>với</a:t>
            </a:r>
            <a:r>
              <a:rPr lang="en-US" sz="3200" dirty="0" smtClean="0"/>
              <a:t> </a:t>
            </a:r>
            <a:r>
              <a:rPr lang="en-US" sz="3200" dirty="0" err="1" smtClean="0"/>
              <a:t>Ếch</a:t>
            </a:r>
            <a:r>
              <a:rPr lang="en-US" sz="3200" dirty="0" smtClean="0"/>
              <a:t>?</a:t>
            </a:r>
            <a:br>
              <a:rPr lang="en-US" sz="3200" dirty="0" smtClean="0"/>
            </a:br>
            <a:endParaRPr lang="en-US" sz="3200" dirty="0"/>
          </a:p>
        </p:txBody>
      </p:sp>
      <p:pic>
        <p:nvPicPr>
          <p:cNvPr id="4" name="Picture 4" descr="CAU TAO TRONG THAN L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139952" y="332656"/>
            <a:ext cx="4716016"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309215" y="586283"/>
            <a:ext cx="1568187"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quản</a:t>
            </a:r>
            <a:endParaRPr lang="en-US" sz="2400" dirty="0">
              <a:latin typeface="Times New Roman" pitchFamily="18" charset="0"/>
              <a:cs typeface="Times New Roman" pitchFamily="18" charset="0"/>
            </a:endParaRPr>
          </a:p>
        </p:txBody>
      </p:sp>
      <p:sp>
        <p:nvSpPr>
          <p:cNvPr id="6" name="TextBox 5"/>
          <p:cNvSpPr txBox="1"/>
          <p:nvPr/>
        </p:nvSpPr>
        <p:spPr>
          <a:xfrm>
            <a:off x="7818200" y="2498255"/>
            <a:ext cx="1224136"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Dạ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dày</a:t>
            </a:r>
            <a:endParaRPr lang="en-US" sz="2400" dirty="0">
              <a:latin typeface="Times New Roman" pitchFamily="18" charset="0"/>
              <a:cs typeface="Times New Roman" pitchFamily="18" charset="0"/>
            </a:endParaRPr>
          </a:p>
        </p:txBody>
      </p:sp>
      <p:sp>
        <p:nvSpPr>
          <p:cNvPr id="7" name="TextBox 6"/>
          <p:cNvSpPr txBox="1"/>
          <p:nvPr/>
        </p:nvSpPr>
        <p:spPr>
          <a:xfrm>
            <a:off x="7341035" y="3737972"/>
            <a:ext cx="1407430"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Ruột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non</a:t>
            </a:r>
            <a:endParaRPr lang="en-US" sz="2400" dirty="0">
              <a:latin typeface="Times New Roman" pitchFamily="18" charset="0"/>
              <a:cs typeface="Times New Roman" pitchFamily="18" charset="0"/>
            </a:endParaRPr>
          </a:p>
        </p:txBody>
      </p:sp>
      <p:sp>
        <p:nvSpPr>
          <p:cNvPr id="8" name="TextBox 7"/>
          <p:cNvSpPr txBox="1"/>
          <p:nvPr/>
        </p:nvSpPr>
        <p:spPr>
          <a:xfrm>
            <a:off x="7468212" y="4776672"/>
            <a:ext cx="1409190"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Ruột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già</a:t>
            </a:r>
            <a:endParaRPr lang="en-US" sz="2400" dirty="0">
              <a:latin typeface="Times New Roman" pitchFamily="18" charset="0"/>
              <a:cs typeface="Times New Roman" pitchFamily="18" charset="0"/>
            </a:endParaRPr>
          </a:p>
        </p:txBody>
      </p:sp>
      <p:sp>
        <p:nvSpPr>
          <p:cNvPr id="9" name="TextBox 8"/>
          <p:cNvSpPr txBox="1"/>
          <p:nvPr/>
        </p:nvSpPr>
        <p:spPr>
          <a:xfrm>
            <a:off x="5382090" y="5932260"/>
            <a:ext cx="990110" cy="461665"/>
          </a:xfrm>
          <a:prstGeom prst="rect">
            <a:avLst/>
          </a:prstGeom>
          <a:solidFill>
            <a:srgbClr val="92D050"/>
          </a:solidFill>
        </p:spPr>
        <p:txBody>
          <a:bodyPr wrap="square" rtlCol="0">
            <a:spAutoFit/>
          </a:bodyPr>
          <a:lstStyle/>
          <a:p>
            <a:r>
              <a:rPr lang="en-US" sz="2400" dirty="0" err="1" smtClean="0">
                <a:latin typeface="Times New Roman" pitchFamily="18" charset="0"/>
                <a:cs typeface="Times New Roman" pitchFamily="18" charset="0"/>
              </a:rPr>
              <a:t>Huyệt</a:t>
            </a:r>
            <a:endParaRPr lang="en-US" sz="2400" dirty="0">
              <a:latin typeface="Times New Roman" pitchFamily="18" charset="0"/>
              <a:cs typeface="Times New Roman" pitchFamily="18" charset="0"/>
            </a:endParaRPr>
          </a:p>
        </p:txBody>
      </p:sp>
      <p:sp>
        <p:nvSpPr>
          <p:cNvPr id="10" name="TextBox 9"/>
          <p:cNvSpPr txBox="1"/>
          <p:nvPr/>
        </p:nvSpPr>
        <p:spPr>
          <a:xfrm>
            <a:off x="6932401" y="620688"/>
            <a:ext cx="216024" cy="461665"/>
          </a:xfrm>
          <a:prstGeom prst="rect">
            <a:avLst/>
          </a:prstGeom>
          <a:noFill/>
        </p:spPr>
        <p:txBody>
          <a:bodyPr wrap="square" rtlCol="0">
            <a:spAutoFit/>
          </a:bodyPr>
          <a:lstStyle/>
          <a:p>
            <a:r>
              <a:rPr lang="en-US" sz="2400" b="1" dirty="0" smtClean="0"/>
              <a:t>1</a:t>
            </a:r>
            <a:endParaRPr lang="en-US" sz="2400" b="1" dirty="0"/>
          </a:p>
        </p:txBody>
      </p:sp>
      <p:sp>
        <p:nvSpPr>
          <p:cNvPr id="11" name="TextBox 10"/>
          <p:cNvSpPr txBox="1"/>
          <p:nvPr/>
        </p:nvSpPr>
        <p:spPr>
          <a:xfrm>
            <a:off x="7107282" y="1234753"/>
            <a:ext cx="571026" cy="461665"/>
          </a:xfrm>
          <a:prstGeom prst="rect">
            <a:avLst/>
          </a:prstGeom>
          <a:noFill/>
        </p:spPr>
        <p:txBody>
          <a:bodyPr wrap="square" rtlCol="0">
            <a:spAutoFit/>
          </a:bodyPr>
          <a:lstStyle/>
          <a:p>
            <a:r>
              <a:rPr lang="en-US" sz="2400" b="1" dirty="0" smtClean="0"/>
              <a:t>11</a:t>
            </a:r>
            <a:endParaRPr lang="en-US" sz="2400" b="1" dirty="0"/>
          </a:p>
        </p:txBody>
      </p:sp>
      <p:sp>
        <p:nvSpPr>
          <p:cNvPr id="12" name="TextBox 11"/>
          <p:cNvSpPr txBox="1"/>
          <p:nvPr/>
        </p:nvSpPr>
        <p:spPr>
          <a:xfrm>
            <a:off x="7518786" y="2036590"/>
            <a:ext cx="654022" cy="461665"/>
          </a:xfrm>
          <a:prstGeom prst="rect">
            <a:avLst/>
          </a:prstGeom>
          <a:noFill/>
        </p:spPr>
        <p:txBody>
          <a:bodyPr wrap="square" rtlCol="0">
            <a:spAutoFit/>
          </a:bodyPr>
          <a:lstStyle/>
          <a:p>
            <a:r>
              <a:rPr lang="en-US" sz="2400" b="1" dirty="0" smtClean="0"/>
              <a:t>10</a:t>
            </a:r>
            <a:endParaRPr lang="en-US" sz="2400" b="1" dirty="0"/>
          </a:p>
        </p:txBody>
      </p:sp>
      <p:sp>
        <p:nvSpPr>
          <p:cNvPr id="13" name="TextBox 12"/>
          <p:cNvSpPr txBox="1"/>
          <p:nvPr/>
        </p:nvSpPr>
        <p:spPr>
          <a:xfrm>
            <a:off x="7416315" y="2498255"/>
            <a:ext cx="283725" cy="461665"/>
          </a:xfrm>
          <a:prstGeom prst="rect">
            <a:avLst/>
          </a:prstGeom>
          <a:noFill/>
        </p:spPr>
        <p:txBody>
          <a:bodyPr wrap="square" rtlCol="0">
            <a:spAutoFit/>
          </a:bodyPr>
          <a:lstStyle/>
          <a:p>
            <a:r>
              <a:rPr lang="en-US" sz="2400" b="1" dirty="0"/>
              <a:t>2</a:t>
            </a:r>
          </a:p>
        </p:txBody>
      </p:sp>
      <p:sp>
        <p:nvSpPr>
          <p:cNvPr id="14" name="TextBox 13"/>
          <p:cNvSpPr txBox="1"/>
          <p:nvPr/>
        </p:nvSpPr>
        <p:spPr>
          <a:xfrm>
            <a:off x="7416315" y="4330834"/>
            <a:ext cx="307387" cy="461665"/>
          </a:xfrm>
          <a:prstGeom prst="rect">
            <a:avLst/>
          </a:prstGeom>
          <a:noFill/>
        </p:spPr>
        <p:txBody>
          <a:bodyPr wrap="square" rtlCol="0">
            <a:spAutoFit/>
          </a:bodyPr>
          <a:lstStyle/>
          <a:p>
            <a:r>
              <a:rPr lang="en-US" sz="2400" b="1" dirty="0" smtClean="0"/>
              <a:t>4</a:t>
            </a:r>
            <a:endParaRPr lang="en-US" sz="2400" b="1" dirty="0"/>
          </a:p>
        </p:txBody>
      </p:sp>
      <p:sp>
        <p:nvSpPr>
          <p:cNvPr id="15" name="TextBox 14"/>
          <p:cNvSpPr txBox="1"/>
          <p:nvPr/>
        </p:nvSpPr>
        <p:spPr>
          <a:xfrm>
            <a:off x="7368598" y="3339912"/>
            <a:ext cx="300375" cy="461665"/>
          </a:xfrm>
          <a:prstGeom prst="rect">
            <a:avLst/>
          </a:prstGeom>
          <a:noFill/>
        </p:spPr>
        <p:txBody>
          <a:bodyPr wrap="square" rtlCol="0">
            <a:spAutoFit/>
          </a:bodyPr>
          <a:lstStyle/>
          <a:p>
            <a:r>
              <a:rPr lang="en-US" sz="2400" b="1" dirty="0"/>
              <a:t>3</a:t>
            </a:r>
          </a:p>
        </p:txBody>
      </p:sp>
      <p:sp>
        <p:nvSpPr>
          <p:cNvPr id="16" name="TextBox 15"/>
          <p:cNvSpPr txBox="1"/>
          <p:nvPr/>
        </p:nvSpPr>
        <p:spPr>
          <a:xfrm>
            <a:off x="7538418" y="3035523"/>
            <a:ext cx="279781" cy="461665"/>
          </a:xfrm>
          <a:prstGeom prst="rect">
            <a:avLst/>
          </a:prstGeom>
          <a:noFill/>
        </p:spPr>
        <p:txBody>
          <a:bodyPr wrap="square" rtlCol="0">
            <a:spAutoFit/>
          </a:bodyPr>
          <a:lstStyle/>
          <a:p>
            <a:r>
              <a:rPr lang="en-US" sz="2400" b="1" dirty="0"/>
              <a:t>8</a:t>
            </a:r>
          </a:p>
        </p:txBody>
      </p:sp>
      <p:sp>
        <p:nvSpPr>
          <p:cNvPr id="17" name="TextBox 16"/>
          <p:cNvSpPr txBox="1"/>
          <p:nvPr/>
        </p:nvSpPr>
        <p:spPr>
          <a:xfrm>
            <a:off x="5382090" y="5479277"/>
            <a:ext cx="414046" cy="461665"/>
          </a:xfrm>
          <a:prstGeom prst="rect">
            <a:avLst/>
          </a:prstGeom>
          <a:noFill/>
        </p:spPr>
        <p:txBody>
          <a:bodyPr wrap="square" rtlCol="0">
            <a:spAutoFit/>
          </a:bodyPr>
          <a:lstStyle/>
          <a:p>
            <a:r>
              <a:rPr lang="en-US" sz="2400" b="1" dirty="0"/>
              <a:t>5</a:t>
            </a:r>
          </a:p>
        </p:txBody>
      </p:sp>
      <p:sp>
        <p:nvSpPr>
          <p:cNvPr id="18" name="TextBox 17"/>
          <p:cNvSpPr txBox="1"/>
          <p:nvPr/>
        </p:nvSpPr>
        <p:spPr>
          <a:xfrm>
            <a:off x="4161559" y="3339912"/>
            <a:ext cx="638474" cy="461665"/>
          </a:xfrm>
          <a:prstGeom prst="rect">
            <a:avLst/>
          </a:prstGeom>
          <a:noFill/>
        </p:spPr>
        <p:txBody>
          <a:bodyPr wrap="square" rtlCol="0">
            <a:spAutoFit/>
          </a:bodyPr>
          <a:lstStyle/>
          <a:p>
            <a:r>
              <a:rPr lang="en-US" sz="2400" b="1" dirty="0" smtClean="0"/>
              <a:t>14</a:t>
            </a:r>
            <a:endParaRPr lang="en-US" sz="2400" b="1" dirty="0"/>
          </a:p>
        </p:txBody>
      </p:sp>
      <p:sp>
        <p:nvSpPr>
          <p:cNvPr id="19" name="TextBox 18"/>
          <p:cNvSpPr txBox="1"/>
          <p:nvPr/>
        </p:nvSpPr>
        <p:spPr>
          <a:xfrm>
            <a:off x="4229324" y="3755409"/>
            <a:ext cx="648071" cy="461665"/>
          </a:xfrm>
          <a:prstGeom prst="rect">
            <a:avLst/>
          </a:prstGeom>
          <a:noFill/>
        </p:spPr>
        <p:txBody>
          <a:bodyPr wrap="square" rtlCol="0">
            <a:spAutoFit/>
          </a:bodyPr>
          <a:lstStyle/>
          <a:p>
            <a:r>
              <a:rPr lang="en-US" sz="2400" b="1" dirty="0" smtClean="0"/>
              <a:t>12</a:t>
            </a:r>
            <a:endParaRPr lang="en-US" sz="2400" b="1" dirty="0"/>
          </a:p>
        </p:txBody>
      </p:sp>
      <p:sp>
        <p:nvSpPr>
          <p:cNvPr id="20" name="TextBox 19"/>
          <p:cNvSpPr txBox="1"/>
          <p:nvPr/>
        </p:nvSpPr>
        <p:spPr>
          <a:xfrm>
            <a:off x="4264772" y="4100000"/>
            <a:ext cx="648072" cy="461665"/>
          </a:xfrm>
          <a:prstGeom prst="rect">
            <a:avLst/>
          </a:prstGeom>
          <a:noFill/>
        </p:spPr>
        <p:txBody>
          <a:bodyPr wrap="square" rtlCol="0">
            <a:spAutoFit/>
          </a:bodyPr>
          <a:lstStyle/>
          <a:p>
            <a:r>
              <a:rPr lang="en-US" sz="2400" b="1" dirty="0" smtClean="0"/>
              <a:t>13</a:t>
            </a:r>
            <a:endParaRPr lang="en-US" sz="2400" b="1" dirty="0"/>
          </a:p>
        </p:txBody>
      </p:sp>
      <p:sp>
        <p:nvSpPr>
          <p:cNvPr id="21" name="TextBox 20"/>
          <p:cNvSpPr txBox="1"/>
          <p:nvPr/>
        </p:nvSpPr>
        <p:spPr>
          <a:xfrm>
            <a:off x="4553359" y="5470595"/>
            <a:ext cx="666713" cy="461665"/>
          </a:xfrm>
          <a:prstGeom prst="rect">
            <a:avLst/>
          </a:prstGeom>
          <a:noFill/>
        </p:spPr>
        <p:txBody>
          <a:bodyPr wrap="square" rtlCol="0">
            <a:spAutoFit/>
          </a:bodyPr>
          <a:lstStyle/>
          <a:p>
            <a:r>
              <a:rPr lang="en-US" sz="2400" b="1" dirty="0" smtClean="0"/>
              <a:t>16</a:t>
            </a:r>
            <a:endParaRPr lang="en-US" sz="2400" b="1" dirty="0"/>
          </a:p>
        </p:txBody>
      </p:sp>
      <p:sp>
        <p:nvSpPr>
          <p:cNvPr id="23" name="TextBox 22"/>
          <p:cNvSpPr txBox="1"/>
          <p:nvPr/>
        </p:nvSpPr>
        <p:spPr>
          <a:xfrm>
            <a:off x="4247964" y="2267422"/>
            <a:ext cx="305396" cy="461665"/>
          </a:xfrm>
          <a:prstGeom prst="rect">
            <a:avLst/>
          </a:prstGeom>
          <a:noFill/>
        </p:spPr>
        <p:txBody>
          <a:bodyPr wrap="square" rtlCol="0">
            <a:spAutoFit/>
          </a:bodyPr>
          <a:lstStyle/>
          <a:p>
            <a:r>
              <a:rPr lang="en-US" sz="2400" b="1" dirty="0"/>
              <a:t>6</a:t>
            </a:r>
          </a:p>
        </p:txBody>
      </p:sp>
      <p:sp>
        <p:nvSpPr>
          <p:cNvPr id="24" name="TextBox 23"/>
          <p:cNvSpPr txBox="1"/>
          <p:nvPr/>
        </p:nvSpPr>
        <p:spPr>
          <a:xfrm>
            <a:off x="4264772" y="2712870"/>
            <a:ext cx="288588" cy="461665"/>
          </a:xfrm>
          <a:prstGeom prst="rect">
            <a:avLst/>
          </a:prstGeom>
          <a:noFill/>
        </p:spPr>
        <p:txBody>
          <a:bodyPr wrap="square" rtlCol="0">
            <a:spAutoFit/>
          </a:bodyPr>
          <a:lstStyle/>
          <a:p>
            <a:r>
              <a:rPr lang="en-US" sz="2400" b="1" dirty="0" smtClean="0"/>
              <a:t>7</a:t>
            </a:r>
            <a:endParaRPr lang="en-US" sz="2400" b="1" dirty="0"/>
          </a:p>
        </p:txBody>
      </p:sp>
      <p:sp>
        <p:nvSpPr>
          <p:cNvPr id="26" name="TextBox 25"/>
          <p:cNvSpPr txBox="1"/>
          <p:nvPr/>
        </p:nvSpPr>
        <p:spPr>
          <a:xfrm>
            <a:off x="4480796" y="773087"/>
            <a:ext cx="307228" cy="461665"/>
          </a:xfrm>
          <a:prstGeom prst="rect">
            <a:avLst/>
          </a:prstGeom>
          <a:noFill/>
        </p:spPr>
        <p:txBody>
          <a:bodyPr wrap="square" rtlCol="0">
            <a:spAutoFit/>
          </a:bodyPr>
          <a:lstStyle/>
          <a:p>
            <a:r>
              <a:rPr lang="en-US" sz="2400" b="1" dirty="0" smtClean="0"/>
              <a:t>9</a:t>
            </a:r>
            <a:endParaRPr lang="en-US" sz="2400" b="1" dirty="0"/>
          </a:p>
        </p:txBody>
      </p:sp>
      <p:sp>
        <p:nvSpPr>
          <p:cNvPr id="27" name="TextBox 26"/>
          <p:cNvSpPr txBox="1"/>
          <p:nvPr/>
        </p:nvSpPr>
        <p:spPr>
          <a:xfrm>
            <a:off x="7818200" y="3093474"/>
            <a:ext cx="714240" cy="400110"/>
          </a:xfrm>
          <a:prstGeom prst="rect">
            <a:avLst/>
          </a:prstGeom>
          <a:solidFill>
            <a:srgbClr val="FFC000"/>
          </a:solidFill>
        </p:spPr>
        <p:txBody>
          <a:bodyPr wrap="square" rtlCol="0">
            <a:spAutoFit/>
          </a:bodyPr>
          <a:lstStyle/>
          <a:p>
            <a:pPr algn="ctr"/>
            <a:r>
              <a:rPr lang="en-US" sz="2000" b="1" dirty="0" err="1" smtClean="0">
                <a:latin typeface="Times New Roman" pitchFamily="18" charset="0"/>
                <a:cs typeface="Times New Roman" pitchFamily="18" charset="0"/>
              </a:rPr>
              <a:t>Tụy</a:t>
            </a:r>
            <a:endParaRPr lang="en-US" sz="2000" b="1" dirty="0">
              <a:latin typeface="Times New Roman" pitchFamily="18" charset="0"/>
              <a:cs typeface="Times New Roman" pitchFamily="18" charset="0"/>
            </a:endParaRPr>
          </a:p>
        </p:txBody>
      </p:sp>
      <p:sp>
        <p:nvSpPr>
          <p:cNvPr id="28" name="TextBox 27"/>
          <p:cNvSpPr txBox="1"/>
          <p:nvPr/>
        </p:nvSpPr>
        <p:spPr>
          <a:xfrm>
            <a:off x="3245084" y="2225257"/>
            <a:ext cx="1059202" cy="400110"/>
          </a:xfrm>
          <a:prstGeom prst="rect">
            <a:avLst/>
          </a:prstGeom>
          <a:solidFill>
            <a:srgbClr val="FFC000"/>
          </a:solidFill>
        </p:spPr>
        <p:txBody>
          <a:bodyPr wrap="square" rtlCol="0">
            <a:spAutoFit/>
          </a:bodyPr>
          <a:lstStyle/>
          <a:p>
            <a:pPr algn="ctr"/>
            <a:r>
              <a:rPr lang="en-US" sz="2000" b="1" dirty="0" err="1" smtClean="0">
                <a:latin typeface="Times New Roman" pitchFamily="18" charset="0"/>
                <a:cs typeface="Times New Roman" pitchFamily="18" charset="0"/>
              </a:rPr>
              <a:t>Gan</a:t>
            </a:r>
            <a:endParaRPr lang="en-US" sz="2000" b="1" dirty="0">
              <a:latin typeface="Times New Roman" pitchFamily="18" charset="0"/>
              <a:cs typeface="Times New Roman" pitchFamily="18" charset="0"/>
            </a:endParaRPr>
          </a:p>
        </p:txBody>
      </p:sp>
      <p:sp>
        <p:nvSpPr>
          <p:cNvPr id="29" name="TextBox 28"/>
          <p:cNvSpPr txBox="1"/>
          <p:nvPr/>
        </p:nvSpPr>
        <p:spPr>
          <a:xfrm>
            <a:off x="3245084" y="2693364"/>
            <a:ext cx="1059202" cy="400110"/>
          </a:xfrm>
          <a:prstGeom prst="rect">
            <a:avLst/>
          </a:prstGeom>
          <a:solidFill>
            <a:srgbClr val="FFC000"/>
          </a:solidFill>
        </p:spPr>
        <p:txBody>
          <a:bodyPr wrap="square" rtlCol="0">
            <a:spAutoFit/>
          </a:bodyPr>
          <a:lstStyle/>
          <a:p>
            <a:pPr algn="ctr"/>
            <a:r>
              <a:rPr lang="en-US" sz="2000" b="1" dirty="0" err="1" smtClean="0">
                <a:latin typeface="Times New Roman" pitchFamily="18" charset="0"/>
                <a:cs typeface="Times New Roman" pitchFamily="18" charset="0"/>
              </a:rPr>
              <a:t>Mật</a:t>
            </a:r>
            <a:endParaRPr lang="en-US" sz="2000" b="1" dirty="0">
              <a:latin typeface="Times New Roman" pitchFamily="18" charset="0"/>
              <a:cs typeface="Times New Roman" pitchFamily="18" charset="0"/>
            </a:endParaRPr>
          </a:p>
        </p:txBody>
      </p:sp>
      <p:sp>
        <p:nvSpPr>
          <p:cNvPr id="32" name="Rectangle 31"/>
          <p:cNvSpPr/>
          <p:nvPr/>
        </p:nvSpPr>
        <p:spPr>
          <a:xfrm>
            <a:off x="4896036" y="1916832"/>
            <a:ext cx="3240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788024" y="2267422"/>
            <a:ext cx="293815" cy="15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08104" y="2346367"/>
            <a:ext cx="81009" cy="151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139952" y="3093474"/>
            <a:ext cx="638474" cy="461665"/>
          </a:xfrm>
          <a:prstGeom prst="rect">
            <a:avLst/>
          </a:prstGeom>
          <a:noFill/>
        </p:spPr>
        <p:txBody>
          <a:bodyPr wrap="square" rtlCol="0">
            <a:spAutoFit/>
          </a:bodyPr>
          <a:lstStyle/>
          <a:p>
            <a:r>
              <a:rPr lang="en-US" sz="2400" b="1" dirty="0" smtClean="0"/>
              <a:t>15</a:t>
            </a:r>
            <a:endParaRPr lang="en-US" sz="2400" b="1" dirty="0"/>
          </a:p>
        </p:txBody>
      </p:sp>
      <p:sp>
        <p:nvSpPr>
          <p:cNvPr id="31" name="Title 6"/>
          <p:cNvSpPr txBox="1">
            <a:spLocks/>
          </p:cNvSpPr>
          <p:nvPr/>
        </p:nvSpPr>
        <p:spPr>
          <a:xfrm>
            <a:off x="9745" y="3377"/>
            <a:ext cx="5498359" cy="79216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3600" b="1" smtClean="0">
                <a:solidFill>
                  <a:schemeClr val="tx1"/>
                </a:solidFill>
              </a:rPr>
              <a:t>II. Các cơ quan dinh dưỡng</a:t>
            </a:r>
            <a:endParaRPr lang="en-US" sz="3600" b="1" dirty="0">
              <a:solidFill>
                <a:schemeClr val="tx1"/>
              </a:solidFill>
            </a:endParaRPr>
          </a:p>
        </p:txBody>
      </p:sp>
      <p:sp>
        <p:nvSpPr>
          <p:cNvPr id="33" name="Content Placeholder 2"/>
          <p:cNvSpPr txBox="1">
            <a:spLocks/>
          </p:cNvSpPr>
          <p:nvPr/>
        </p:nvSpPr>
        <p:spPr>
          <a:xfrm>
            <a:off x="152400" y="1014191"/>
            <a:ext cx="2809056" cy="72007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b="1" smtClean="0">
                <a:solidFill>
                  <a:schemeClr val="tx1"/>
                </a:solidFill>
              </a:rPr>
              <a:t> </a:t>
            </a:r>
            <a:r>
              <a:rPr lang="en-US" b="1" smtClean="0">
                <a:solidFill>
                  <a:schemeClr val="tx1"/>
                </a:solidFill>
              </a:rPr>
              <a:t>1. Hệ tiêu hóa</a:t>
            </a:r>
          </a:p>
          <a:p>
            <a:pPr marL="514350" indent="-514350">
              <a:buFont typeface="Arial" pitchFamily="34" charset="0"/>
              <a:buAutoNum type="arabicPeriod"/>
            </a:pPr>
            <a:endParaRPr lang="en-US" b="1" dirty="0">
              <a:solidFill>
                <a:schemeClr val="tx1"/>
              </a:solidFill>
            </a:endParaRPr>
          </a:p>
        </p:txBody>
      </p:sp>
    </p:spTree>
    <p:extLst>
      <p:ext uri="{BB962C8B-B14F-4D97-AF65-F5344CB8AC3E}">
        <p14:creationId xmlns:p14="http://schemas.microsoft.com/office/powerpoint/2010/main" val="26414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anim calcmode="lin" valueType="num">
                                      <p:cBhvr>
                                        <p:cTn id="39" dur="500" fill="hold"/>
                                        <p:tgtEl>
                                          <p:spTgt spid="31"/>
                                        </p:tgtEl>
                                        <p:attrNameLst>
                                          <p:attrName>ppt_x</p:attrName>
                                        </p:attrNameLst>
                                      </p:cBhvr>
                                      <p:tavLst>
                                        <p:tav tm="0">
                                          <p:val>
                                            <p:strVal val="#ppt_x"/>
                                          </p:val>
                                        </p:tav>
                                        <p:tav tm="100000">
                                          <p:val>
                                            <p:strVal val="#ppt_x"/>
                                          </p:val>
                                        </p:tav>
                                      </p:tavLst>
                                    </p:anim>
                                    <p:anim calcmode="lin" valueType="num">
                                      <p:cBhvr>
                                        <p:cTn id="40"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3">
                                            <p:bg/>
                                          </p:spTgt>
                                        </p:tgtEl>
                                        <p:attrNameLst>
                                          <p:attrName>style.visibility</p:attrName>
                                        </p:attrNameLst>
                                      </p:cBhvr>
                                      <p:to>
                                        <p:strVal val="visible"/>
                                      </p:to>
                                    </p:set>
                                    <p:animEffect transition="in" filter="barn(inVertical)">
                                      <p:cBhvr>
                                        <p:cTn id="45" dur="500"/>
                                        <p:tgtEl>
                                          <p:spTgt spid="33">
                                            <p:bg/>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3">
                                            <p:txEl>
                                              <p:pRg st="0" end="0"/>
                                            </p:txEl>
                                          </p:spTgt>
                                        </p:tgtEl>
                                        <p:attrNameLst>
                                          <p:attrName>style.visibility</p:attrName>
                                        </p:attrNameLst>
                                      </p:cBhvr>
                                      <p:to>
                                        <p:strVal val="visible"/>
                                      </p:to>
                                    </p:set>
                                    <p:animEffect transition="in" filter="barn(inVertical)">
                                      <p:cBhvr>
                                        <p:cTn id="5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27" grpId="0" animBg="1"/>
      <p:bldP spid="28" grpId="0" animBg="1"/>
      <p:bldP spid="29" grpId="0" animBg="1"/>
      <p:bldP spid="31" grpId="0" animBg="1"/>
      <p:bldP spid="3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04800" y="2362200"/>
            <a:ext cx="8534400" cy="3457128"/>
          </a:xfrm>
        </p:spPr>
        <p:style>
          <a:lnRef idx="1">
            <a:schemeClr val="accent3"/>
          </a:lnRef>
          <a:fillRef idx="2">
            <a:schemeClr val="accent3"/>
          </a:fillRef>
          <a:effectRef idx="1">
            <a:schemeClr val="accent3"/>
          </a:effectRef>
          <a:fontRef idx="minor">
            <a:schemeClr val="dk1"/>
          </a:fontRef>
        </p:style>
        <p:txBody>
          <a:bodyPr>
            <a:noAutofit/>
          </a:bodyPr>
          <a:lstStyle/>
          <a:p>
            <a:pPr algn="l"/>
            <a:r>
              <a:rPr lang="en-US" sz="4000" smtClean="0">
                <a:latin typeface="Times New Roman" panose="02020603050405020304" pitchFamily="18" charset="0"/>
                <a:cs typeface="Times New Roman" panose="02020603050405020304" pitchFamily="18" charset="0"/>
              </a:rPr>
              <a:t>- </a:t>
            </a:r>
            <a:r>
              <a:rPr lang="en-US" altLang="en-US" sz="4000">
                <a:solidFill>
                  <a:srgbClr val="0000FF"/>
                </a:solidFill>
                <a:latin typeface="Arial" charset="0"/>
              </a:rPr>
              <a:t>Ống tiêu hóa phân hóa rõ hơn so với ếch</a:t>
            </a:r>
            <a:r>
              <a:rPr lang="en-US" altLang="en-US" sz="4000" smtClean="0">
                <a:solidFill>
                  <a:srgbClr val="0000FF"/>
                </a:solidFill>
                <a:latin typeface="Arial" charset="0"/>
              </a:rPr>
              <a:t>.</a:t>
            </a:r>
            <a:br>
              <a:rPr lang="en-US" altLang="en-US" sz="4000" smtClean="0">
                <a:solidFill>
                  <a:srgbClr val="0000FF"/>
                </a:solidFill>
                <a:latin typeface="Arial" charset="0"/>
              </a:rPr>
            </a:br>
            <a:r>
              <a:rPr lang="en-US" altLang="en-US" sz="4000">
                <a:solidFill>
                  <a:srgbClr val="0000FF"/>
                </a:solidFill>
                <a:latin typeface="Arial" charset="0"/>
              </a:rPr>
              <a:t/>
            </a:r>
            <a:br>
              <a:rPr lang="en-US" altLang="en-US" sz="4000">
                <a:solidFill>
                  <a:srgbClr val="0000FF"/>
                </a:solidFill>
                <a:latin typeface="Arial" charset="0"/>
              </a:rPr>
            </a:br>
            <a:r>
              <a:rPr lang="en-US" altLang="en-US" sz="4000">
                <a:solidFill>
                  <a:srgbClr val="0000FF"/>
                </a:solidFill>
                <a:latin typeface="Arial" charset="0"/>
              </a:rPr>
              <a:t>- Ruột già có khả năng hấp thụ lại nước. </a:t>
            </a:r>
            <a:br>
              <a:rPr lang="en-US" altLang="en-US" sz="4000">
                <a:solidFill>
                  <a:srgbClr val="0000FF"/>
                </a:solidFill>
                <a:latin typeface="Arial" charset="0"/>
              </a:rPr>
            </a:br>
            <a:r>
              <a:rPr lang="en-US" sz="400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533400"/>
            <a:ext cx="963985" cy="809625"/>
          </a:xfrm>
          <a:prstGeom prst="rect">
            <a:avLst/>
          </a:prstGeom>
        </p:spPr>
      </p:pic>
      <p:sp>
        <p:nvSpPr>
          <p:cNvPr id="5" name="Title 6"/>
          <p:cNvSpPr txBox="1">
            <a:spLocks/>
          </p:cNvSpPr>
          <p:nvPr/>
        </p:nvSpPr>
        <p:spPr>
          <a:xfrm>
            <a:off x="9745" y="3377"/>
            <a:ext cx="5498359" cy="79216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3600" b="1" smtClean="0">
                <a:solidFill>
                  <a:schemeClr val="tx1"/>
                </a:solidFill>
              </a:rPr>
              <a:t>II. Các cơ quan dinh dưỡng</a:t>
            </a:r>
            <a:endParaRPr lang="en-US" sz="3600" b="1" dirty="0">
              <a:solidFill>
                <a:schemeClr val="tx1"/>
              </a:solidFill>
            </a:endParaRPr>
          </a:p>
        </p:txBody>
      </p:sp>
      <p:sp>
        <p:nvSpPr>
          <p:cNvPr id="9" name="Content Placeholder 2"/>
          <p:cNvSpPr txBox="1">
            <a:spLocks/>
          </p:cNvSpPr>
          <p:nvPr/>
        </p:nvSpPr>
        <p:spPr>
          <a:xfrm>
            <a:off x="152400" y="1014191"/>
            <a:ext cx="2809056" cy="72007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b="1" smtClean="0">
                <a:solidFill>
                  <a:schemeClr val="tx1"/>
                </a:solidFill>
              </a:rPr>
              <a:t> </a:t>
            </a:r>
            <a:r>
              <a:rPr lang="en-US" b="1" smtClean="0">
                <a:solidFill>
                  <a:schemeClr val="tx1"/>
                </a:solidFill>
              </a:rPr>
              <a:t>1. Hệ tiêu hóa</a:t>
            </a:r>
          </a:p>
          <a:p>
            <a:pPr marL="514350" indent="-514350">
              <a:buFont typeface="Arial" pitchFamily="34" charset="0"/>
              <a:buAutoNum type="arabicPeriod"/>
            </a:pPr>
            <a:endParaRPr lang="en-US" b="1" dirty="0">
              <a:solidFill>
                <a:schemeClr val="tx1"/>
              </a:solidFill>
            </a:endParaRPr>
          </a:p>
        </p:txBody>
      </p:sp>
    </p:spTree>
    <p:extLst>
      <p:ext uri="{BB962C8B-B14F-4D97-AF65-F5344CB8AC3E}">
        <p14:creationId xmlns:p14="http://schemas.microsoft.com/office/powerpoint/2010/main" val="376830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bg/>
                                          </p:spTgt>
                                        </p:tgtEl>
                                        <p:attrNameLst>
                                          <p:attrName>style.visibility</p:attrName>
                                        </p:attrNameLst>
                                      </p:cBhvr>
                                      <p:to>
                                        <p:strVal val="visible"/>
                                      </p:to>
                                    </p:set>
                                    <p:animEffect transition="in" filter="barn(inVertical)">
                                      <p:cBhvr>
                                        <p:cTn id="24" dur="500"/>
                                        <p:tgtEl>
                                          <p:spTgt spid="9">
                                            <p:bg/>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barn(inVertical)">
                                      <p:cBhvr>
                                        <p:cTn id="2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9" grpId="0" build="p" animBg="1"/>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FC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731</Words>
  <Application>Microsoft Office PowerPoint</Application>
  <PresentationFormat>On-screen Show (4:3)</PresentationFormat>
  <Paragraphs>201</Paragraphs>
  <Slides>22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Photo Editor Photo</vt:lpstr>
      <vt:lpstr>PowerPoint Presentation</vt:lpstr>
      <vt:lpstr>Kiểm tra bài cũ</vt:lpstr>
      <vt:lpstr>PowerPoint Presentation</vt:lpstr>
      <vt:lpstr>PowerPoint Presentation</vt:lpstr>
      <vt:lpstr>PowerPoint Presentation</vt:lpstr>
      <vt:lpstr>PowerPoint Presentation</vt:lpstr>
      <vt:lpstr>- Có cột sống dài. - Có xương sườn tạo nên khoang thân =&gt; tham gia thông khí ở phổi. - Cổ dài: có 8 đốt sống cổ.  </vt:lpstr>
      <vt:lpstr>- Xác định các bộ phận của hệ tiêu hóa của thằn lằn? - Nêu sự sai khác so với Ếch? </vt:lpstr>
      <vt:lpstr>- Ống tiêu hóa phân hóa rõ hơn so với ếch.  - Ruột già có khả năng hấp thụ lại nước.   </vt:lpstr>
      <vt:lpstr>2. Hệ tuần hoàn và hô hấp</vt:lpstr>
      <vt:lpstr>PowerPoint Presentation</vt:lpstr>
      <vt:lpstr>PowerPoint Presentation</vt:lpstr>
      <vt:lpstr>- Thở bằng phổi, sự trao đổi khí được thực hiện nhờ sự co dãn của cơ liên sườn.  - Có 2 vòng tuần hoàn, tim 3 ngăn, tâm thất có vách hụt, máu pha đi nuôi cơ thể. </vt:lpstr>
      <vt:lpstr>PowerPoint Presentation</vt:lpstr>
      <vt:lpstr>PowerPoint Presentation</vt:lpstr>
      <vt:lpstr>- *Thần kinh:  Não trước và tiểu não phát triển * Giác quan + Tai có màng nhĩ, chưa có vành tai + Mắt có mi mắt và tuyến lệ</vt:lpstr>
      <vt:lpstr>   Câu 1. Cấu tạo trong của Thằn lằn thích nghi với đời  sống ở cạn, thể hiện ở Hệ tiêu hóa có ............(1)............ phân hóa rõ rệt,  ruột đã có thêm.....(2).................... để hấp thụ lại nước. Hô hấp hoàn toàn bằng ......(3).... Hệ tuần hoàn xuất hiện thêm ......(4).....ở tâm thất nên máu đi nuôi cơ thể là máu.......(5).. pha hơn Ếch. </vt:lpstr>
      <vt:lpstr>   Câu 2: So sánh sự sai khác giữa hệ tuần hoàn của cá, ếch, thằn lằn?   </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Windows</dc:creator>
  <cp:lastModifiedBy>HuongTV</cp:lastModifiedBy>
  <cp:revision>154</cp:revision>
  <dcterms:created xsi:type="dcterms:W3CDTF">2014-08-03T09:50:14Z</dcterms:created>
  <dcterms:modified xsi:type="dcterms:W3CDTF">2018-01-26T02:42:34Z</dcterms:modified>
</cp:coreProperties>
</file>